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7"/>
  </p:notesMasterIdLst>
  <p:handoutMasterIdLst>
    <p:handoutMasterId r:id="rId38"/>
  </p:handoutMasterIdLst>
  <p:sldIdLst>
    <p:sldId id="456" r:id="rId2"/>
    <p:sldId id="387" r:id="rId3"/>
    <p:sldId id="341" r:id="rId4"/>
    <p:sldId id="495" r:id="rId5"/>
    <p:sldId id="473" r:id="rId6"/>
    <p:sldId id="478" r:id="rId7"/>
    <p:sldId id="460" r:id="rId8"/>
    <p:sldId id="471" r:id="rId9"/>
    <p:sldId id="472" r:id="rId10"/>
    <p:sldId id="475" r:id="rId11"/>
    <p:sldId id="500" r:id="rId12"/>
    <p:sldId id="498" r:id="rId13"/>
    <p:sldId id="499" r:id="rId14"/>
    <p:sldId id="480" r:id="rId15"/>
    <p:sldId id="497" r:id="rId16"/>
    <p:sldId id="486" r:id="rId17"/>
    <p:sldId id="496" r:id="rId18"/>
    <p:sldId id="485" r:id="rId19"/>
    <p:sldId id="469" r:id="rId20"/>
    <p:sldId id="488" r:id="rId21"/>
    <p:sldId id="474" r:id="rId22"/>
    <p:sldId id="465" r:id="rId23"/>
    <p:sldId id="503" r:id="rId24"/>
    <p:sldId id="502" r:id="rId25"/>
    <p:sldId id="477" r:id="rId26"/>
    <p:sldId id="481" r:id="rId27"/>
    <p:sldId id="482" r:id="rId28"/>
    <p:sldId id="483" r:id="rId29"/>
    <p:sldId id="484" r:id="rId30"/>
    <p:sldId id="487" r:id="rId31"/>
    <p:sldId id="501" r:id="rId32"/>
    <p:sldId id="489" r:id="rId33"/>
    <p:sldId id="491" r:id="rId34"/>
    <p:sldId id="492" r:id="rId35"/>
    <p:sldId id="494" r:id="rId3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808080"/>
    <a:srgbClr val="F6F6F6"/>
    <a:srgbClr val="B9BFC4"/>
    <a:srgbClr val="3366FF"/>
    <a:srgbClr val="000066"/>
    <a:srgbClr val="0033CC"/>
    <a:srgbClr val="006600"/>
    <a:srgbClr val="FFFFCC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110" autoAdjust="0"/>
    <p:restoredTop sz="99831" autoAdjust="0"/>
  </p:normalViewPr>
  <p:slideViewPr>
    <p:cSldViewPr>
      <p:cViewPr>
        <p:scale>
          <a:sx n="59" d="100"/>
          <a:sy n="59" d="100"/>
        </p:scale>
        <p:origin x="-17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9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3FE186-8591-4459-BE68-2FE2F292EE4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E106C7-B5CC-41BD-8D91-1F3831EB5B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D21CC1-A8C1-45A1-973F-EF4CC63DE3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AFE31-F4CE-4233-8AAB-0A79287C1F05}" type="slidenum">
              <a:rPr lang="es-ES" smtClean="0"/>
              <a:pPr eaLnBrk="1" hangingPunct="1"/>
              <a:t>2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3E3C0D-1112-4BE9-854E-F51F85AEF446}" type="slidenum">
              <a:rPr lang="es-ES" smtClean="0"/>
              <a:pPr eaLnBrk="1" hangingPunct="1"/>
              <a:t>3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BF5167-56CC-4A0F-933A-AFF1A4C5FFE4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15CA48-3ACD-4D31-AB96-134872C11CFA}" type="slidenum">
              <a:rPr lang="es-ES" smtClean="0"/>
              <a:pPr eaLnBrk="1" hangingPunct="1"/>
              <a:t>29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3A16-F709-4D71-8402-D357C8BD5129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4700E-214A-4310-B7C8-A700422D5F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2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82826-5F01-4DCF-A651-F69962A16126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DF5A7-B11B-4B68-BDD7-849D02BFF8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937C0-9E8A-4375-A924-E776A9D2CEAE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AB582-BB63-40EF-BA0C-28E20AB9381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38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59A18-DB48-4854-9B27-296E71D9BCB4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0B5A-A71C-4092-8524-EBD4CAC2E28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91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2BDD8-800D-4ED0-8AED-2A07663958B6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5E68D-6245-4220-9518-77078DF0695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4752A-DE61-44D3-AC62-58E75F200017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658BD-29E3-4C8B-B7D9-78108FE2F87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3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C3189-FA8C-485D-8C80-DD2A5CE3C89F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442B9-B0CE-48A3-9A99-72A3F95300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07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04C2D-1E61-40B8-9A13-930C1CAFD59F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3D3AA-4CE2-424A-8F57-FE5D85B995F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09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A654F-7AD2-4C13-9F4B-61C0957B665B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2C250-6B49-4D77-9F98-3942326EAB4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8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A08FA-D279-47DC-93F5-F5FCFBA0A42E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2AF68-0B3F-47BB-B6E7-0F9D4DC2754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5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2F56-F9D4-4587-996A-D0E07AFF0678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E7B4-D366-445C-8F30-7C6B3B64B57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19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96723-A867-41AE-811E-75A298A7CED2}" type="datetimeFigureOut">
              <a:rPr lang="es-ES" smtClean="0"/>
              <a:pPr>
                <a:defRPr/>
              </a:pPr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9CA3AE-82D0-415C-90E4-E434156FB39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2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CuadroTexto"/>
          <p:cNvSpPr txBox="1">
            <a:spLocks noChangeArrowheads="1"/>
          </p:cNvSpPr>
          <p:nvPr/>
        </p:nvSpPr>
        <p:spPr bwMode="auto">
          <a:xfrm>
            <a:off x="36512" y="547300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2800" b="1" dirty="0" smtClean="0">
                <a:solidFill>
                  <a:srgbClr val="808080"/>
                </a:solidFill>
                <a:latin typeface="Calibri" pitchFamily="34" charset="0"/>
              </a:rPr>
              <a:t>Bienvenidos </a:t>
            </a:r>
            <a:r>
              <a:rPr lang="es-AR" sz="2800" b="1" dirty="0">
                <a:solidFill>
                  <a:srgbClr val="808080"/>
                </a:solidFill>
                <a:latin typeface="Calibri" pitchFamily="34" charset="0"/>
              </a:rPr>
              <a:t>a la cena de cierre de año.</a:t>
            </a:r>
          </a:p>
          <a:p>
            <a:pPr algn="ctr" eaLnBrk="1" hangingPunct="1"/>
            <a:endParaRPr lang="es-AR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 eaLnBrk="1" hangingPunct="1"/>
            <a:endParaRPr lang="en-US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 descr="isologotipo cimp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5292" r="19060" b="15359"/>
          <a:stretch>
            <a:fillRect/>
          </a:stretch>
        </p:blipFill>
        <p:spPr bwMode="auto">
          <a:xfrm>
            <a:off x="2267744" y="1384300"/>
            <a:ext cx="4590868" cy="3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5 Imagen" descr="IMG_30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15" y="2852936"/>
            <a:ext cx="4681239" cy="312082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90550" y="333375"/>
            <a:ext cx="8229600" cy="9350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3º Taller “Tratamiento de efluentes industriales”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en el Marco de la Feria y Congreso del Ambiente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272" name="Picture 8" descr="G:\PPT CIMPAR\logoferiaconsomb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7" y="1772816"/>
            <a:ext cx="5472607" cy="8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6 Imagen" descr="IMG_309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0128"/>
            <a:ext cx="4736126" cy="315695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5 Rectángulo"/>
          <p:cNvSpPr>
            <a:spLocks noChangeArrowheads="1"/>
          </p:cNvSpPr>
          <p:nvPr/>
        </p:nvSpPr>
        <p:spPr bwMode="auto">
          <a:xfrm>
            <a:off x="179388" y="1628800"/>
            <a:ext cx="85693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s-ES" sz="2000" b="1" dirty="0">
                <a:solidFill>
                  <a:srgbClr val="808080"/>
                </a:solidFill>
                <a:latin typeface="Calibri" pitchFamily="34" charset="0"/>
              </a:rPr>
              <a:t>Presentación de casos empresarios de aplicación de Buenas Prácticas (BPA)</a:t>
            </a:r>
          </a:p>
          <a:p>
            <a:pPr eaLnBrk="0" hangingPunct="0">
              <a:spcAft>
                <a:spcPts val="0"/>
              </a:spcAft>
            </a:pPr>
            <a:r>
              <a:rPr lang="es-ES" sz="2000" dirty="0" smtClean="0">
                <a:solidFill>
                  <a:srgbClr val="808080"/>
                </a:solidFill>
                <a:latin typeface="Calibri" pitchFamily="34" charset="0"/>
              </a:rPr>
              <a:t>“Tratamiento </a:t>
            </a:r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de efluentes en una industria metal </a:t>
            </a:r>
            <a:r>
              <a:rPr lang="es-ES" sz="2000" dirty="0" smtClean="0">
                <a:solidFill>
                  <a:srgbClr val="808080"/>
                </a:solidFill>
                <a:latin typeface="Calibri" pitchFamily="34" charset="0"/>
              </a:rPr>
              <a:t>mecánica ” </a:t>
            </a:r>
          </a:p>
          <a:p>
            <a:pPr eaLnBrk="0" hangingPunct="0">
              <a:spcAft>
                <a:spcPts val="1200"/>
              </a:spcAft>
            </a:pPr>
            <a:r>
              <a:rPr lang="es-ES" i="1" dirty="0" smtClean="0">
                <a:solidFill>
                  <a:srgbClr val="808080"/>
                </a:solidFill>
                <a:latin typeface="Calibri" pitchFamily="34" charset="0"/>
              </a:rPr>
              <a:t>Ing</a:t>
            </a:r>
            <a:r>
              <a:rPr lang="es-ES" i="1" dirty="0">
                <a:solidFill>
                  <a:srgbClr val="808080"/>
                </a:solidFill>
                <a:latin typeface="Calibri" pitchFamily="34" charset="0"/>
              </a:rPr>
              <a:t>. Norberto </a:t>
            </a:r>
            <a:r>
              <a:rPr lang="es-ES" i="1" dirty="0" err="1">
                <a:solidFill>
                  <a:srgbClr val="808080"/>
                </a:solidFill>
                <a:latin typeface="Calibri" pitchFamily="34" charset="0"/>
              </a:rPr>
              <a:t>Tinazzo</a:t>
            </a:r>
            <a:r>
              <a:rPr lang="es-ES" i="1" dirty="0">
                <a:solidFill>
                  <a:srgbClr val="808080"/>
                </a:solidFill>
                <a:latin typeface="Calibri" pitchFamily="34" charset="0"/>
              </a:rPr>
              <a:t> - General Motors</a:t>
            </a:r>
          </a:p>
          <a:p>
            <a:pPr eaLnBrk="0" hangingPunct="0">
              <a:spcAft>
                <a:spcPts val="0"/>
              </a:spcAft>
            </a:pPr>
            <a:r>
              <a:rPr lang="es-ES" sz="2000" dirty="0" smtClean="0">
                <a:solidFill>
                  <a:srgbClr val="808080"/>
                </a:solidFill>
                <a:latin typeface="Calibri" pitchFamily="34" charset="0"/>
              </a:rPr>
              <a:t>“</a:t>
            </a:r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Planta de tratamiento y reciclado de agua industrial</a:t>
            </a:r>
            <a:r>
              <a:rPr lang="es-ES" sz="2000" dirty="0" smtClean="0">
                <a:solidFill>
                  <a:srgbClr val="808080"/>
                </a:solidFill>
                <a:latin typeface="Calibri" pitchFamily="34" charset="0"/>
              </a:rPr>
              <a:t>”</a:t>
            </a:r>
          </a:p>
          <a:p>
            <a:pPr eaLnBrk="0" hangingPunct="0">
              <a:spcAft>
                <a:spcPts val="0"/>
              </a:spcAft>
            </a:pPr>
            <a:r>
              <a:rPr lang="es-ES" i="1" dirty="0" smtClean="0">
                <a:solidFill>
                  <a:srgbClr val="808080"/>
                </a:solidFill>
                <a:latin typeface="Calibri" pitchFamily="34" charset="0"/>
              </a:rPr>
              <a:t>Ing</a:t>
            </a:r>
            <a:r>
              <a:rPr lang="es-ES" i="1" dirty="0">
                <a:solidFill>
                  <a:srgbClr val="808080"/>
                </a:solidFill>
                <a:latin typeface="Calibri" pitchFamily="34" charset="0"/>
              </a:rPr>
              <a:t>. Héctor </a:t>
            </a:r>
            <a:r>
              <a:rPr lang="es-ES" i="1" dirty="0" err="1">
                <a:solidFill>
                  <a:srgbClr val="808080"/>
                </a:solidFill>
                <a:latin typeface="Calibri" pitchFamily="34" charset="0"/>
              </a:rPr>
              <a:t>Briatta</a:t>
            </a:r>
            <a:r>
              <a:rPr lang="es-ES" i="1" dirty="0">
                <a:solidFill>
                  <a:srgbClr val="808080"/>
                </a:solidFill>
                <a:latin typeface="Calibri" pitchFamily="34" charset="0"/>
              </a:rPr>
              <a:t> - </a:t>
            </a:r>
            <a:r>
              <a:rPr lang="es-ES" i="1" dirty="0" err="1">
                <a:solidFill>
                  <a:srgbClr val="808080"/>
                </a:solidFill>
                <a:latin typeface="Calibri" pitchFamily="34" charset="0"/>
              </a:rPr>
              <a:t>Sipar</a:t>
            </a:r>
            <a:r>
              <a:rPr lang="es-ES" i="1" dirty="0">
                <a:solidFill>
                  <a:srgbClr val="808080"/>
                </a:solidFill>
                <a:latin typeface="Calibri" pitchFamily="34" charset="0"/>
              </a:rPr>
              <a:t> Gerdau </a:t>
            </a:r>
            <a:endParaRPr lang="es-ES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292" name="1 Imagen" descr="IMG_30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8" y="3645297"/>
            <a:ext cx="4219076" cy="281181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2 Imagen" descr="IMG_30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296"/>
            <a:ext cx="4218418" cy="281181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3º Taller “Tratamiento de efluentes industriales”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en el Marco de la Feria y Congreso del Ambiente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6 Imagen" descr="IMG_30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16" y="2708921"/>
            <a:ext cx="3889599" cy="259228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3º Taller “Tratamiento de efluentes industriales”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en el Marco de la Feria y Congreso del Ambiente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347" y="3063731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Exposición de organismos de control</a:t>
            </a:r>
          </a:p>
          <a:p>
            <a:pPr marL="0" indent="0" algn="ctr">
              <a:spcAft>
                <a:spcPts val="1200"/>
              </a:spcAft>
              <a:buFont typeface="Arial" charset="0"/>
              <a:buNone/>
            </a:pPr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"Implementación de la normativa vigente de efluentes líquidos. Control ambiental"</a:t>
            </a:r>
          </a:p>
          <a:p>
            <a:pPr marL="0" indent="0" algn="ctr">
              <a:buFont typeface="Arial" charset="0"/>
              <a:buNone/>
            </a:pPr>
            <a:r>
              <a:rPr lang="es-ES" i="1" dirty="0" smtClean="0">
                <a:solidFill>
                  <a:srgbClr val="808080"/>
                </a:solidFill>
                <a:latin typeface="+mn-lt"/>
              </a:rPr>
              <a:t>Ing. Mariela </a:t>
            </a:r>
            <a:r>
              <a:rPr lang="es-ES" i="1" dirty="0" err="1" smtClean="0">
                <a:solidFill>
                  <a:srgbClr val="808080"/>
                </a:solidFill>
                <a:latin typeface="+mn-lt"/>
              </a:rPr>
              <a:t>Casce</a:t>
            </a:r>
            <a:r>
              <a:rPr lang="es-ES" i="1" dirty="0" smtClean="0">
                <a:solidFill>
                  <a:srgbClr val="808080"/>
                </a:solidFill>
                <a:latin typeface="+mn-lt"/>
              </a:rPr>
              <a:t> Dirección General de Control Ambiental. Municipalidad de Rosario </a:t>
            </a: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09285" cy="16127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s-ES" sz="2000" b="1" dirty="0" smtClean="0">
                <a:solidFill>
                  <a:srgbClr val="808080"/>
                </a:solidFill>
              </a:rPr>
              <a:t>Exposición de empresa prestadora de servicios</a:t>
            </a:r>
          </a:p>
          <a:p>
            <a:pPr marL="0" indent="0">
              <a:buFont typeface="Arial" charset="0"/>
              <a:buNone/>
            </a:pPr>
            <a:r>
              <a:rPr lang="es-ES" sz="2000" dirty="0" smtClean="0">
                <a:solidFill>
                  <a:srgbClr val="808080"/>
                </a:solidFill>
              </a:rPr>
              <a:t>"Gerenciamiento de Productos Indirectos e impacto en Medio Ambiente“ </a:t>
            </a:r>
            <a:br>
              <a:rPr lang="es-ES" sz="2000" dirty="0" smtClean="0">
                <a:solidFill>
                  <a:srgbClr val="808080"/>
                </a:solidFill>
              </a:rPr>
            </a:br>
            <a:r>
              <a:rPr lang="es-ES" sz="1800" i="1" dirty="0" smtClean="0">
                <a:solidFill>
                  <a:srgbClr val="808080"/>
                </a:solidFill>
              </a:rPr>
              <a:t>Ing. Alejandro Suarez  -  </a:t>
            </a:r>
            <a:r>
              <a:rPr lang="es-ES" sz="1800" i="1" dirty="0" err="1" smtClean="0">
                <a:solidFill>
                  <a:srgbClr val="808080"/>
                </a:solidFill>
              </a:rPr>
              <a:t>Haas</a:t>
            </a:r>
            <a:r>
              <a:rPr lang="es-ES" sz="1800" i="1" dirty="0" smtClean="0">
                <a:solidFill>
                  <a:srgbClr val="808080"/>
                </a:solidFill>
              </a:rPr>
              <a:t> International </a:t>
            </a:r>
            <a:r>
              <a:rPr lang="es-ES" sz="1800" i="1" dirty="0" err="1" smtClean="0">
                <a:solidFill>
                  <a:srgbClr val="808080"/>
                </a:solidFill>
              </a:rPr>
              <a:t>Corporation</a:t>
            </a:r>
            <a:endParaRPr lang="es-ES" sz="1800" i="1" dirty="0" smtClean="0">
              <a:solidFill>
                <a:srgbClr val="808080"/>
              </a:solidFill>
            </a:endParaRPr>
          </a:p>
        </p:txBody>
      </p:sp>
      <p:pic>
        <p:nvPicPr>
          <p:cNvPr id="14340" name="5 Imagen" descr="IMG_3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960813" cy="264001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3º Taller “Tratamiento de efluentes industriales”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en el Marco de la Feria y Congreso del Ambiente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2226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4000" b="1" dirty="0" err="1" smtClean="0">
                <a:solidFill>
                  <a:srgbClr val="808080"/>
                </a:solidFill>
                <a:latin typeface="Calibri" pitchFamily="34" charset="0"/>
              </a:rPr>
              <a:t>Newsletters</a:t>
            </a:r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 sobre Derecho Ambiental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Mariela\Documents\NLCimp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772816"/>
            <a:ext cx="3395444" cy="477720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536" y="3284538"/>
            <a:ext cx="43939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s-ES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Se </a:t>
            </a:r>
            <a:r>
              <a:rPr lang="es-ES" sz="2400" dirty="0" smtClean="0">
                <a:solidFill>
                  <a:srgbClr val="808080"/>
                </a:solidFill>
                <a:latin typeface="Calibri" pitchFamily="34" charset="0"/>
              </a:rPr>
              <a:t>inició 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el envío de un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newsletter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informativo sobre </a:t>
            </a:r>
            <a:br>
              <a:rPr lang="es-ES" sz="2400" dirty="0">
                <a:solidFill>
                  <a:srgbClr val="808080"/>
                </a:solidFill>
                <a:latin typeface="Calibri" pitchFamily="34" charset="0"/>
              </a:rPr>
            </a:b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legislación ambiental.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err="1" smtClean="0">
                <a:solidFill>
                  <a:schemeClr val="bg1"/>
                </a:solidFill>
                <a:latin typeface="Calibri" pitchFamily="34" charset="0"/>
              </a:rPr>
              <a:t>Nesletters</a:t>
            </a:r>
            <a:endParaRPr lang="es-E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Marcador de contenido" descr="NLCimpar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2" y="1772816"/>
            <a:ext cx="3224806" cy="4833666"/>
          </a:xfrm>
          <a:noFill/>
          <a:ln w="38100">
            <a:solidFill>
              <a:srgbClr val="C0C0C0"/>
            </a:solidFill>
          </a:ln>
        </p:spPr>
      </p:pic>
      <p:sp>
        <p:nvSpPr>
          <p:cNvPr id="17411" name="6 Rectángulo"/>
          <p:cNvSpPr>
            <a:spLocks noChangeArrowheads="1"/>
          </p:cNvSpPr>
          <p:nvPr/>
        </p:nvSpPr>
        <p:spPr bwMode="auto">
          <a:xfrm>
            <a:off x="3635896" y="3284984"/>
            <a:ext cx="5364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También enviamos una columna de opinión a cargo  del Dr.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Ivan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L.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Schuszter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Especialista en Derecho Ambiental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err="1" smtClean="0">
                <a:solidFill>
                  <a:schemeClr val="bg1"/>
                </a:solidFill>
                <a:latin typeface="Calibri" pitchFamily="34" charset="0"/>
              </a:rPr>
              <a:t>Nesletters</a:t>
            </a:r>
            <a:endParaRPr lang="es-E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2226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Participaciones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536" y="2348880"/>
            <a:ext cx="8748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CIMPAR participa </a:t>
            </a:r>
            <a:r>
              <a:rPr lang="es-ES" sz="3200" b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en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Comité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Técnico de Gestión Ambiental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de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la Provincia de Santa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Fe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Sub-Comité Calidad Ambiental y Sub-Comité Gestión Ambiental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IRAM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Producción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Más Limpia Municipalidad de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Rosario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Programa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de Construcción Sustentable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y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Eficiencia Energética de la Secretaría de 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Servicios Públicos </a:t>
            </a:r>
            <a:r>
              <a:rPr lang="es-ES" sz="2400" dirty="0">
                <a:solidFill>
                  <a:srgbClr val="808080"/>
                </a:solidFill>
                <a:latin typeface="+mn-lt"/>
              </a:rPr>
              <a:t>y Medio Ambiente</a:t>
            </a:r>
            <a:r>
              <a:rPr lang="es-ES" sz="2400" dirty="0" smtClean="0">
                <a:solidFill>
                  <a:srgbClr val="808080"/>
                </a:solidFill>
                <a:latin typeface="+mn-lt"/>
              </a:rPr>
              <a:t>.</a:t>
            </a:r>
            <a:endParaRPr lang="es-ES" sz="3200" b="1" dirty="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Participaciones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0" y="3881559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AR" sz="2600" b="1" dirty="0">
                <a:solidFill>
                  <a:srgbClr val="808080"/>
                </a:solidFill>
                <a:latin typeface="Calibri" pitchFamily="34" charset="0"/>
              </a:rPr>
              <a:t>CIMPAR firmó la carta de Compromiso  por un Futuro Sostenible elaborada por todos los participantes del FORO.</a:t>
            </a:r>
          </a:p>
          <a:p>
            <a:pPr algn="r" eaLnBrk="1" hangingPunct="1">
              <a:spcBef>
                <a:spcPct val="50000"/>
              </a:spcBef>
            </a:pPr>
            <a:r>
              <a:rPr lang="es-AR" sz="2400" dirty="0">
                <a:solidFill>
                  <a:srgbClr val="808080"/>
                </a:solidFill>
                <a:latin typeface="Calibri" pitchFamily="34" charset="0"/>
              </a:rPr>
              <a:t>Además participó de una mesa redonda junto a otras instituciones, donde se presentó la experiencia público-privada CIMPAR.</a:t>
            </a:r>
          </a:p>
          <a:p>
            <a:pPr algn="r" eaLnBrk="1" hangingPunct="1">
              <a:spcBef>
                <a:spcPct val="50000"/>
              </a:spcBef>
            </a:pPr>
            <a:r>
              <a:rPr lang="es-AR" sz="2400" dirty="0">
                <a:solidFill>
                  <a:srgbClr val="808080"/>
                </a:solidFill>
                <a:latin typeface="Calibri" pitchFamily="34" charset="0"/>
              </a:rPr>
              <a:t>Y también dentro del marco del Foro, se llevó a cabo el 2º Taller de Recicladores.</a:t>
            </a:r>
            <a:endParaRPr lang="en-US" sz="240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Participaciones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5" name="Picture 5" descr="G:\PPT CIMPAR\foro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65190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9 Rectángulo"/>
          <p:cNvSpPr>
            <a:spLocks noChangeArrowheads="1"/>
          </p:cNvSpPr>
          <p:nvPr/>
        </p:nvSpPr>
        <p:spPr bwMode="auto">
          <a:xfrm>
            <a:off x="683840" y="2924944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dirty="0">
                <a:solidFill>
                  <a:srgbClr val="808080"/>
                </a:solidFill>
                <a:latin typeface="+mn-lt"/>
              </a:rPr>
              <a:t>Actividades </a:t>
            </a:r>
            <a:r>
              <a:rPr lang="es-ES" sz="6000" b="1" dirty="0" smtClean="0">
                <a:solidFill>
                  <a:srgbClr val="808080"/>
                </a:solidFill>
                <a:latin typeface="+mn-lt"/>
              </a:rPr>
              <a:t>2012</a:t>
            </a:r>
            <a:endParaRPr lang="en-US" sz="6000" b="1" dirty="0">
              <a:solidFill>
                <a:srgbClr val="80808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>
          <a:xfrm>
            <a:off x="250825" y="1752730"/>
            <a:ext cx="4681215" cy="354012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s-ES" sz="2400" b="1" dirty="0" smtClean="0">
                <a:solidFill>
                  <a:srgbClr val="808080"/>
                </a:solidFill>
              </a:rPr>
              <a:t>CIMPAR</a:t>
            </a:r>
            <a:r>
              <a:rPr lang="es-ES" sz="2400" dirty="0" smtClean="0">
                <a:solidFill>
                  <a:srgbClr val="808080"/>
                </a:solidFill>
              </a:rPr>
              <a:t> participó en el </a:t>
            </a:r>
            <a:r>
              <a:rPr lang="es-ES" sz="2400" b="1" dirty="0" smtClean="0">
                <a:solidFill>
                  <a:srgbClr val="808080"/>
                </a:solidFill>
              </a:rPr>
              <a:t>III Foro Nacional de Responsabilidad Social Empresaria y Sostenibilidad </a:t>
            </a:r>
            <a:r>
              <a:rPr lang="es-ES" sz="2400" dirty="0" smtClean="0">
                <a:solidFill>
                  <a:srgbClr val="808080"/>
                </a:solidFill>
              </a:rPr>
              <a:t>"Valores para una nueva economía" Valorar el planeta, la ética y los demás, llevado a cabo en la Bolsa de Comercio de Rosario el 6 de septiembre de 2012.</a:t>
            </a:r>
          </a:p>
        </p:txBody>
      </p:sp>
      <p:sp>
        <p:nvSpPr>
          <p:cNvPr id="21507" name="4 Rectángulo"/>
          <p:cNvSpPr>
            <a:spLocks noChangeArrowheads="1"/>
          </p:cNvSpPr>
          <p:nvPr/>
        </p:nvSpPr>
        <p:spPr bwMode="auto">
          <a:xfrm>
            <a:off x="-252536" y="5627085"/>
            <a:ext cx="83169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808080"/>
                </a:solidFill>
                <a:latin typeface="Calibri" pitchFamily="34" charset="0"/>
              </a:rPr>
              <a:t>CIMPAR moderó </a:t>
            </a:r>
            <a:r>
              <a:rPr lang="es-ES" sz="2800" dirty="0">
                <a:solidFill>
                  <a:srgbClr val="808080"/>
                </a:solidFill>
                <a:latin typeface="Calibri" pitchFamily="34" charset="0"/>
              </a:rPr>
              <a:t>la mesa de </a:t>
            </a:r>
            <a:r>
              <a:rPr lang="es-ES" sz="2800" dirty="0" smtClean="0">
                <a:solidFill>
                  <a:srgbClr val="808080"/>
                </a:solidFill>
                <a:latin typeface="Calibri" pitchFamily="34" charset="0"/>
              </a:rPr>
              <a:t>diálogo</a:t>
            </a:r>
          </a:p>
          <a:p>
            <a:pPr algn="ctr" eaLnBrk="0" hangingPunct="0"/>
            <a:r>
              <a:rPr lang="es-ES" sz="2800" dirty="0" smtClean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es-ES" sz="2800" b="1" dirty="0">
                <a:solidFill>
                  <a:srgbClr val="808080"/>
                </a:solidFill>
                <a:latin typeface="Calibri" pitchFamily="34" charset="0"/>
              </a:rPr>
              <a:t>"Gestión Ambiental de Empresas"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Participaciones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09" name="Picture 5" descr="G:\PPT CIMPAR\logo3foro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7864"/>
            <a:ext cx="3995936" cy="19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eaLnBrk="1" hangingPunct="1"/>
            <a:r>
              <a:rPr lang="es-ES" smtClean="0"/>
              <a:t>  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07504" y="3734173"/>
            <a:ext cx="4968800" cy="25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2800" b="1" dirty="0">
                <a:solidFill>
                  <a:srgbClr val="808080"/>
                </a:solidFill>
                <a:latin typeface="Calibri" pitchFamily="34" charset="0"/>
              </a:rPr>
              <a:t>CIMPAR participó activamente </a:t>
            </a:r>
            <a:r>
              <a:rPr lang="es-ES" sz="2800" dirty="0">
                <a:solidFill>
                  <a:srgbClr val="808080"/>
                </a:solidFill>
                <a:latin typeface="Calibri" pitchFamily="34" charset="0"/>
              </a:rPr>
              <a:t>de este importante acontecimiento de la ciudad de Rosario, </a:t>
            </a:r>
            <a:r>
              <a:rPr lang="es-ES" sz="2800" b="1" dirty="0">
                <a:solidFill>
                  <a:srgbClr val="808080"/>
                </a:solidFill>
                <a:latin typeface="Calibri" pitchFamily="34" charset="0"/>
              </a:rPr>
              <a:t>formando parte del Comité Organizador de la Feria y del Congreso</a:t>
            </a:r>
          </a:p>
        </p:txBody>
      </p:sp>
      <p:sp>
        <p:nvSpPr>
          <p:cNvPr id="22533" name="5 Rectángulo"/>
          <p:cNvSpPr>
            <a:spLocks noChangeArrowheads="1"/>
          </p:cNvSpPr>
          <p:nvPr/>
        </p:nvSpPr>
        <p:spPr bwMode="auto">
          <a:xfrm>
            <a:off x="5220072" y="4205406"/>
            <a:ext cx="3708301" cy="1815882"/>
          </a:xfrm>
          <a:prstGeom prst="rect">
            <a:avLst/>
          </a:prstGeom>
          <a:solidFill>
            <a:schemeClr val="bg1">
              <a:lumMod val="50000"/>
              <a:alpha val="36078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solidFill>
                  <a:schemeClr val="bg1"/>
                </a:solidFill>
                <a:latin typeface="Calibri" pitchFamily="34" charset="0"/>
              </a:rPr>
              <a:t>Dentro del marco de este evento se llevó </a:t>
            </a:r>
            <a:br>
              <a:rPr lang="es-AR" sz="2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AR" sz="2800" dirty="0">
                <a:solidFill>
                  <a:schemeClr val="bg1"/>
                </a:solidFill>
                <a:latin typeface="Calibri" pitchFamily="34" charset="0"/>
              </a:rPr>
              <a:t>a cabo el </a:t>
            </a:r>
            <a:r>
              <a:rPr lang="es-AR" sz="2800" b="1" dirty="0">
                <a:solidFill>
                  <a:schemeClr val="bg1"/>
                </a:solidFill>
                <a:latin typeface="Calibri" pitchFamily="34" charset="0"/>
              </a:rPr>
              <a:t>3º Taller de Formación y Difusión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Participaciones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4" name="Picture 6" descr="G:\PPT CIMPAR\logoferiaconsomb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" y="1772816"/>
            <a:ext cx="8911154" cy="13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8 Imagen" descr="622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47013"/>
            <a:ext cx="5987802" cy="2502067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7 Imagen" descr="5469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0" y="1919280"/>
            <a:ext cx="5177273" cy="345202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7 Imagen" descr="3020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3" y="2227548"/>
            <a:ext cx="5256946" cy="3504121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8 Imagen" descr="58028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802407" cy="38687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3 Imagen" descr="17274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05" y="3274019"/>
            <a:ext cx="4516899" cy="3467349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G:\PPT CIMPAR\logofer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4712147" cy="7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:\PPT CIMPAR\logofe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4712147" cy="7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/>
          <a:stretch/>
        </p:blipFill>
        <p:spPr bwMode="auto">
          <a:xfrm>
            <a:off x="2215928" y="1550786"/>
            <a:ext cx="4516312" cy="5120522"/>
          </a:xfrm>
          <a:prstGeom prst="rect">
            <a:avLst/>
          </a:prstGeom>
          <a:noFill/>
          <a:ln w="38100">
            <a:solidFill>
              <a:srgbClr val="C0C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ChangeArrowheads="1"/>
          </p:cNvSpPr>
          <p:nvPr/>
        </p:nvSpPr>
        <p:spPr bwMode="auto">
          <a:xfrm>
            <a:off x="683840" y="2924944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dirty="0">
                <a:solidFill>
                  <a:srgbClr val="808080"/>
                </a:solidFill>
                <a:latin typeface="+mn-lt"/>
              </a:rPr>
              <a:t>Actividades </a:t>
            </a:r>
            <a:r>
              <a:rPr lang="es-ES" sz="6000" b="1" dirty="0" smtClean="0">
                <a:solidFill>
                  <a:srgbClr val="808080"/>
                </a:solidFill>
                <a:latin typeface="+mn-lt"/>
              </a:rPr>
              <a:t>Internas</a:t>
            </a:r>
            <a:endParaRPr lang="en-US" sz="6000" b="1" dirty="0">
              <a:solidFill>
                <a:srgbClr val="80808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292" y="335699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Sub Comisiones de Trabajo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0" y="2060848"/>
            <a:ext cx="4463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AR" sz="2400" b="1" dirty="0" smtClean="0">
                <a:solidFill>
                  <a:srgbClr val="808080"/>
                </a:solidFill>
                <a:latin typeface="Calibri" pitchFamily="34" charset="0"/>
              </a:rPr>
              <a:t>SUBCOMISIÓN GASTRONÓMICOS</a:t>
            </a:r>
            <a:endParaRPr lang="es-ES" sz="2400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779839" y="2852738"/>
            <a:ext cx="527734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Calibri" pitchFamily="34" charset="0"/>
              </a:rPr>
              <a:t>Empresas y Entidades Participantes</a:t>
            </a:r>
          </a:p>
          <a:p>
            <a:pPr algn="ctr" eaLnBrk="1" hangingPunct="1"/>
            <a:endParaRPr lang="es-ES" sz="2000" b="1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AEHGAR</a:t>
            </a: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SPM de Argentina</a:t>
            </a: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Control Ambiental – MR</a:t>
            </a: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ASSA</a:t>
            </a: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INTI Rosario</a:t>
            </a: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Consultora </a:t>
            </a:r>
            <a:r>
              <a:rPr lang="es-ES" sz="2000" dirty="0" err="1">
                <a:solidFill>
                  <a:srgbClr val="808080"/>
                </a:solidFill>
                <a:latin typeface="Calibri" pitchFamily="34" charset="0"/>
              </a:rPr>
              <a:t>Giemme</a:t>
            </a:r>
            <a:endParaRPr lang="es-ES" sz="2000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000" dirty="0">
                <a:solidFill>
                  <a:srgbClr val="808080"/>
                </a:solidFill>
                <a:latin typeface="Calibri" pitchFamily="34" charset="0"/>
              </a:rPr>
              <a:t>Secretaría de Producción-MR</a:t>
            </a:r>
          </a:p>
          <a:p>
            <a:pPr algn="ctr" eaLnBrk="1" hangingPunct="1"/>
            <a:endParaRPr lang="es-ES" dirty="0"/>
          </a:p>
        </p:txBody>
      </p:sp>
      <p:pic>
        <p:nvPicPr>
          <p:cNvPr id="148484" name="Picture 4" descr="restaurantes-responsables-medio-ambi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3"/>
            <a:ext cx="3744416" cy="2930333"/>
          </a:xfrm>
          <a:prstGeom prst="rect">
            <a:avLst/>
          </a:prstGeom>
          <a:noFill/>
          <a:ln w="38100">
            <a:solidFill>
              <a:srgbClr val="C0C0C0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34668" y="1196752"/>
            <a:ext cx="59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AR" sz="2800" b="1" dirty="0" smtClean="0">
                <a:solidFill>
                  <a:srgbClr val="808080"/>
                </a:solidFill>
                <a:latin typeface="Calibri" pitchFamily="34" charset="0"/>
              </a:rPr>
              <a:t>SUBCOMISIÓN INDUSTRIA CÁRNICA</a:t>
            </a:r>
            <a:endParaRPr lang="es-ES" sz="2800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391025" y="2063745"/>
            <a:ext cx="47529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Calibri" pitchFamily="34" charset="0"/>
              </a:rPr>
              <a:t>Empresas y Entidades Participantes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JBS Swift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SMA – MASPYMA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ASSA</a:t>
            </a:r>
          </a:p>
          <a:p>
            <a:pPr algn="ctr" eaLnBrk="1" hangingPunct="1"/>
            <a:r>
              <a:rPr lang="es-AR" sz="2400" dirty="0">
                <a:solidFill>
                  <a:srgbClr val="808080"/>
                </a:solidFill>
                <a:latin typeface="Calibri" pitchFamily="34" charset="0"/>
              </a:rPr>
              <a:t>Industrias Frigoríficas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Mattievich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Sugarosa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INTI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SENASA</a:t>
            </a: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SSPyMA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MR</a:t>
            </a: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FCByF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-UNR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PALADINI</a:t>
            </a: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Sec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Producción - MR</a:t>
            </a:r>
          </a:p>
          <a:p>
            <a:pPr algn="ctr" eaLnBrk="1" hangingPunct="1"/>
            <a:r>
              <a:rPr lang="es-AR" sz="2400" dirty="0">
                <a:solidFill>
                  <a:srgbClr val="808080"/>
                </a:solidFill>
                <a:latin typeface="Calibri" pitchFamily="34" charset="0"/>
              </a:rPr>
              <a:t>PPS-UCA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0264">
            <a:off x="1118557" y="2461507"/>
            <a:ext cx="2639175" cy="4028549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1534" y="1484784"/>
            <a:ext cx="56884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AR" sz="2800" b="1" dirty="0" smtClean="0">
                <a:solidFill>
                  <a:srgbClr val="808080"/>
                </a:solidFill>
                <a:latin typeface="Calibri" pitchFamily="34" charset="0"/>
              </a:rPr>
              <a:t>SUBCOMISIÓN ESCORIA DE ACERIAS</a:t>
            </a:r>
            <a:endParaRPr lang="es-ES" sz="2800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02809" y="2564904"/>
            <a:ext cx="5141191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Calibri" pitchFamily="34" charset="0"/>
              </a:rPr>
              <a:t>Empresas y Entidades Participantes</a:t>
            </a:r>
          </a:p>
          <a:p>
            <a:pPr algn="ctr" eaLnBrk="1" hangingPunct="1"/>
            <a:endParaRPr lang="es-ES" sz="2400" b="1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SIPAR-GERDAU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ACINDAR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INTI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Grupo MINETTI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IAS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FRRO-UTN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SUELOS Y ESCORIAS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TERNIUM-SIDERAR</a:t>
            </a:r>
          </a:p>
          <a:p>
            <a:pPr algn="ctr" eaLnBrk="1" hangingPunct="1"/>
            <a:r>
              <a:rPr lang="es-AR" sz="2400" dirty="0">
                <a:solidFill>
                  <a:srgbClr val="808080"/>
                </a:solidFill>
                <a:latin typeface="Calibri" pitchFamily="34" charset="0"/>
              </a:rPr>
              <a:t>CEMA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endParaRPr lang="es-ES" sz="2000" b="1" dirty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41228" y="2675225"/>
            <a:ext cx="3995738" cy="3781425"/>
            <a:chOff x="0" y="708"/>
            <a:chExt cx="2517" cy="2382"/>
          </a:xfrm>
        </p:grpSpPr>
        <p:pic>
          <p:nvPicPr>
            <p:cNvPr id="29702" name="Picture 5" descr="residuo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5"/>
            <a:stretch>
              <a:fillRect/>
            </a:stretch>
          </p:blipFill>
          <p:spPr bwMode="auto">
            <a:xfrm>
              <a:off x="113" y="708"/>
              <a:ext cx="2404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" descr="Reciclaje de subproductos industrial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6"/>
              <a:ext cx="2426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98" y="1993404"/>
            <a:ext cx="56197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AR" sz="2800" b="1" dirty="0" smtClean="0">
                <a:solidFill>
                  <a:srgbClr val="808080"/>
                </a:solidFill>
                <a:latin typeface="Calibri" pitchFamily="34" charset="0"/>
              </a:rPr>
              <a:t>SUBCOMISIÓN CONSTRUCCIÓN II</a:t>
            </a:r>
            <a:endParaRPr lang="es-ES" sz="2800" b="1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175125" y="3478356"/>
            <a:ext cx="49688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Calibri" pitchFamily="34" charset="0"/>
              </a:rPr>
              <a:t>Empresas y Entidades </a:t>
            </a:r>
            <a:r>
              <a:rPr lang="es-ES" sz="2400" b="1" dirty="0" smtClean="0">
                <a:solidFill>
                  <a:srgbClr val="808080"/>
                </a:solidFill>
                <a:latin typeface="Calibri" pitchFamily="34" charset="0"/>
              </a:rPr>
              <a:t>Participantes</a:t>
            </a:r>
          </a:p>
          <a:p>
            <a:pPr algn="ctr" eaLnBrk="1" hangingPunct="1"/>
            <a:endParaRPr lang="es-ES" sz="2400" b="1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FRRO-UTN</a:t>
            </a: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FQeI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–UCA</a:t>
            </a:r>
          </a:p>
          <a:p>
            <a:pPr algn="ctr" eaLnBrk="1" hangingPunct="1"/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FAyU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- UNR</a:t>
            </a: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Proyecto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Janus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Municipalidad de Rosario</a:t>
            </a:r>
          </a:p>
          <a:p>
            <a:pPr algn="ctr" eaLnBrk="1" hangingPunct="1"/>
            <a:endParaRPr lang="es-ES" sz="2400" b="1" dirty="0"/>
          </a:p>
        </p:txBody>
      </p:sp>
      <p:pic>
        <p:nvPicPr>
          <p:cNvPr id="151556" name="Picture 4" descr="arqsustentable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38348"/>
            <a:ext cx="3748012" cy="2968563"/>
          </a:xfrm>
          <a:prstGeom prst="rect">
            <a:avLst/>
          </a:prstGeom>
          <a:noFill/>
          <a:ln w="38100">
            <a:solidFill>
              <a:srgbClr val="C0C0C0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95536" y="2852936"/>
            <a:ext cx="85677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4000" b="1" dirty="0">
                <a:solidFill>
                  <a:srgbClr val="808080"/>
                </a:solidFill>
                <a:latin typeface="Calibri" pitchFamily="34" charset="0"/>
              </a:rPr>
              <a:t>Desayunos </a:t>
            </a:r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de Actualización </a:t>
            </a:r>
            <a:r>
              <a:rPr lang="es-ES" sz="4000" b="1" dirty="0">
                <a:solidFill>
                  <a:srgbClr val="808080"/>
                </a:solidFill>
                <a:latin typeface="Calibri" pitchFamily="34" charset="0"/>
              </a:rPr>
              <a:t>Ambiental </a:t>
            </a:r>
          </a:p>
          <a:p>
            <a:pPr eaLnBrk="0" hangingPunct="0"/>
            <a:r>
              <a:rPr lang="es-ES" sz="4800" dirty="0">
                <a:solidFill>
                  <a:srgbClr val="808080"/>
                </a:solidFill>
                <a:latin typeface="Calibri" pitchFamily="34" charset="0"/>
              </a:rPr>
              <a:t>Ciclo </a:t>
            </a:r>
            <a:r>
              <a:rPr lang="es-ES" sz="4800" dirty="0" smtClean="0">
                <a:solidFill>
                  <a:srgbClr val="808080"/>
                </a:solidFill>
                <a:latin typeface="Calibri" pitchFamily="34" charset="0"/>
              </a:rPr>
              <a:t>2012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4099" name="1 CuadroTexto"/>
          <p:cNvSpPr txBox="1">
            <a:spLocks noChangeArrowheads="1"/>
          </p:cNvSpPr>
          <p:nvPr/>
        </p:nvSpPr>
        <p:spPr bwMode="auto">
          <a:xfrm>
            <a:off x="2062122" y="5157192"/>
            <a:ext cx="66960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Los Desayunos contaron </a:t>
            </a:r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 </a:t>
            </a:r>
            <a:r>
              <a:rPr lang="es-E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la asistencia de </a:t>
            </a:r>
            <a:r>
              <a:rPr lang="es-ES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más de 50 personas en cada jornada</a:t>
            </a:r>
            <a:r>
              <a:rPr lang="es-E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" b="1" dirty="0">
                <a:solidFill>
                  <a:schemeClr val="bg1">
                    <a:lumMod val="65000"/>
                  </a:schemeClr>
                </a:solidFill>
              </a:rPr>
            </a:b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5 Rectángulo"/>
          <p:cNvSpPr>
            <a:spLocks noChangeArrowheads="1"/>
          </p:cNvSpPr>
          <p:nvPr/>
        </p:nvSpPr>
        <p:spPr bwMode="auto">
          <a:xfrm>
            <a:off x="-324544" y="1340768"/>
            <a:ext cx="97565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808080"/>
                </a:solidFill>
                <a:latin typeface="Calibri" pitchFamily="34" charset="0"/>
              </a:rPr>
              <a:t>2013 </a:t>
            </a:r>
          </a:p>
          <a:p>
            <a:pPr algn="ctr"/>
            <a:r>
              <a:rPr lang="es-ES" sz="3200" dirty="0" smtClean="0">
                <a:solidFill>
                  <a:srgbClr val="808080"/>
                </a:solidFill>
                <a:latin typeface="Calibri" pitchFamily="34" charset="0"/>
              </a:rPr>
              <a:t>Presentación </a:t>
            </a:r>
            <a:r>
              <a:rPr lang="es-ES" sz="3200" dirty="0">
                <a:solidFill>
                  <a:srgbClr val="808080"/>
                </a:solidFill>
                <a:latin typeface="Calibri" pitchFamily="34" charset="0"/>
              </a:rPr>
              <a:t>de Manuales de Buenas Prácticas</a:t>
            </a:r>
          </a:p>
        </p:txBody>
      </p:sp>
      <p:pic>
        <p:nvPicPr>
          <p:cNvPr id="31749" name="Picture 2" descr="C:\Users\Mariela\Desktop\ManualF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6858"/>
            <a:ext cx="2880320" cy="38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3" descr="C:\Users\Mariela\Desktop\Manualgast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02" y="2836858"/>
            <a:ext cx="2977074" cy="382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5292" y="335699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Plenarias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98884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808080"/>
                </a:solidFill>
              </a:rPr>
              <a:t>2da Reunión Plenaria Año 2012</a:t>
            </a:r>
          </a:p>
        </p:txBody>
      </p:sp>
      <p:sp>
        <p:nvSpPr>
          <p:cNvPr id="33795" name="1 Título"/>
          <p:cNvSpPr txBox="1">
            <a:spLocks/>
          </p:cNvSpPr>
          <p:nvPr/>
        </p:nvSpPr>
        <p:spPr bwMode="auto">
          <a:xfrm>
            <a:off x="446856" y="32239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4000" dirty="0" smtClean="0">
                <a:solidFill>
                  <a:srgbClr val="808080"/>
                </a:solidFill>
                <a:latin typeface="Calibri" pitchFamily="34" charset="0"/>
              </a:rPr>
              <a:t>- Balance </a:t>
            </a:r>
            <a:r>
              <a:rPr lang="es-ES" sz="4000" dirty="0">
                <a:solidFill>
                  <a:srgbClr val="808080"/>
                </a:solidFill>
                <a:latin typeface="Calibri" pitchFamily="34" charset="0"/>
              </a:rPr>
              <a:t>actividades </a:t>
            </a:r>
            <a:r>
              <a:rPr lang="es-ES" sz="4000" dirty="0" smtClean="0">
                <a:solidFill>
                  <a:srgbClr val="808080"/>
                </a:solidFill>
                <a:latin typeface="Calibri" pitchFamily="34" charset="0"/>
              </a:rPr>
              <a:t>2012</a:t>
            </a:r>
            <a:endParaRPr lang="es-ES" sz="400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4341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808080"/>
                </a:solidFill>
              </a:rPr>
              <a:t>- Elección de Autoridades 2013 </a:t>
            </a:r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53766" y="3462720"/>
            <a:ext cx="7418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Presidente</a:t>
            </a:r>
          </a:p>
          <a:p>
            <a:pPr eaLnBrk="1" hangingPunct="1"/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Ing</a:t>
            </a:r>
            <a:r>
              <a:rPr lang="es-ES" sz="2000" dirty="0">
                <a:solidFill>
                  <a:srgbClr val="808080"/>
                </a:solidFill>
                <a:latin typeface="+mn-lt"/>
              </a:rPr>
              <a:t>. </a:t>
            </a:r>
            <a:r>
              <a:rPr lang="es-ES" sz="2000" b="1" dirty="0">
                <a:solidFill>
                  <a:srgbClr val="808080"/>
                </a:solidFill>
                <a:latin typeface="+mn-lt"/>
              </a:rPr>
              <a:t>Daniela </a:t>
            </a:r>
            <a:r>
              <a:rPr lang="es-ES" sz="2000" b="1" dirty="0" err="1">
                <a:solidFill>
                  <a:srgbClr val="808080"/>
                </a:solidFill>
                <a:latin typeface="+mn-lt"/>
              </a:rPr>
              <a:t>Mastrángelo</a:t>
            </a:r>
            <a:r>
              <a:rPr lang="es-ES" sz="2000" dirty="0">
                <a:solidFill>
                  <a:srgbClr val="808080"/>
                </a:solidFill>
                <a:latin typeface="+mn-lt"/>
              </a:rPr>
              <a:t>, representado a la Municipalidad de </a:t>
            </a:r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Rosario</a:t>
            </a:r>
            <a:endParaRPr lang="es-ES" sz="20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4357" y="4398824"/>
            <a:ext cx="4688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Vice-Presidente</a:t>
            </a:r>
          </a:p>
          <a:p>
            <a:pPr eaLnBrk="1" hangingPunct="1"/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Ing. </a:t>
            </a:r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Marcelo </a:t>
            </a:r>
            <a:r>
              <a:rPr lang="es-ES" sz="2000" b="1" dirty="0" err="1" smtClean="0">
                <a:solidFill>
                  <a:srgbClr val="808080"/>
                </a:solidFill>
                <a:latin typeface="+mn-lt"/>
              </a:rPr>
              <a:t>Azanza</a:t>
            </a:r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, representando a EPSA</a:t>
            </a:r>
          </a:p>
          <a:p>
            <a:endParaRPr lang="es-ES" sz="20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4357" y="5365665"/>
            <a:ext cx="6607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Secretaria</a:t>
            </a:r>
          </a:p>
          <a:p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Ing. </a:t>
            </a:r>
            <a:r>
              <a:rPr lang="es-ES" sz="2000" b="1" dirty="0" err="1" smtClean="0">
                <a:solidFill>
                  <a:srgbClr val="808080"/>
                </a:solidFill>
                <a:latin typeface="+mn-lt"/>
              </a:rPr>
              <a:t>Elisabet</a:t>
            </a:r>
            <a:r>
              <a:rPr lang="es-ES" sz="2000" b="1" dirty="0" smtClean="0">
                <a:solidFill>
                  <a:srgbClr val="808080"/>
                </a:solidFill>
                <a:latin typeface="+mn-lt"/>
              </a:rPr>
              <a:t> Williams</a:t>
            </a:r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, representando a </a:t>
            </a:r>
            <a:r>
              <a:rPr lang="es-ES" sz="2000" dirty="0" err="1" smtClean="0">
                <a:solidFill>
                  <a:srgbClr val="808080"/>
                </a:solidFill>
                <a:latin typeface="+mn-lt"/>
              </a:rPr>
              <a:t>Acindar</a:t>
            </a:r>
            <a:r>
              <a:rPr lang="es-ES" sz="2000" dirty="0" smtClean="0">
                <a:solidFill>
                  <a:srgbClr val="808080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rgbClr val="808080"/>
                </a:solidFill>
                <a:latin typeface="+mn-lt"/>
              </a:rPr>
              <a:t>Arcerlormittal</a:t>
            </a:r>
            <a:endParaRPr lang="es-ES" sz="2000" dirty="0" smtClean="0">
              <a:solidFill>
                <a:srgbClr val="808080"/>
              </a:solidFill>
              <a:latin typeface="+mn-lt"/>
            </a:endParaRPr>
          </a:p>
          <a:p>
            <a:endParaRPr lang="es-ES" sz="20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2348880"/>
            <a:ext cx="445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808080"/>
                </a:solidFill>
                <a:latin typeface="+mn-lt"/>
              </a:rPr>
              <a:t>Comité Ejecutivo 2013</a:t>
            </a:r>
            <a:endParaRPr lang="es-ES" sz="36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559427" y="176276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ES" sz="3600" b="1" dirty="0" smtClean="0">
                <a:solidFill>
                  <a:srgbClr val="808080"/>
                </a:solidFill>
              </a:rPr>
              <a:t>Planificación 2013</a:t>
            </a:r>
          </a:p>
        </p:txBody>
      </p:sp>
      <p:sp>
        <p:nvSpPr>
          <p:cNvPr id="35844" name="2 Marcador de contenido"/>
          <p:cNvSpPr>
            <a:spLocks noGrp="1"/>
          </p:cNvSpPr>
          <p:nvPr>
            <p:ph idx="1"/>
          </p:nvPr>
        </p:nvSpPr>
        <p:spPr>
          <a:xfrm>
            <a:off x="251520" y="2996952"/>
            <a:ext cx="8517260" cy="367240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s-ES" sz="2000" dirty="0" smtClean="0">
                <a:solidFill>
                  <a:srgbClr val="808080"/>
                </a:solidFill>
              </a:rPr>
              <a:t>Se trabajó en la </a:t>
            </a:r>
            <a:r>
              <a:rPr lang="es-ES" sz="2000" b="1" dirty="0" smtClean="0">
                <a:solidFill>
                  <a:srgbClr val="808080"/>
                </a:solidFill>
              </a:rPr>
              <a:t>Planificación 2013 </a:t>
            </a:r>
            <a:r>
              <a:rPr lang="es-ES" sz="2000" dirty="0" smtClean="0">
                <a:solidFill>
                  <a:srgbClr val="808080"/>
                </a:solidFill>
              </a:rPr>
              <a:t>a partir de los siguientes objetivos:</a:t>
            </a:r>
          </a:p>
          <a:p>
            <a:pPr algn="just" eaLnBrk="1" hangingPunct="1">
              <a:spcAft>
                <a:spcPts val="1200"/>
              </a:spcAft>
            </a:pPr>
            <a:r>
              <a:rPr lang="es-ES" sz="2000" dirty="0" smtClean="0">
                <a:solidFill>
                  <a:srgbClr val="808080"/>
                </a:solidFill>
              </a:rPr>
              <a:t>Promover el desarrollo sustentable, aumentando la capacidad de gestión y el compromiso ambiental de las empresas de la región</a:t>
            </a:r>
          </a:p>
          <a:p>
            <a:pPr algn="just" eaLnBrk="1" hangingPunct="1">
              <a:spcAft>
                <a:spcPts val="1200"/>
              </a:spcAft>
            </a:pPr>
            <a:r>
              <a:rPr lang="es-ES" sz="2000" dirty="0" smtClean="0">
                <a:solidFill>
                  <a:srgbClr val="808080"/>
                </a:solidFill>
              </a:rPr>
              <a:t>Fortalecer la articulación entre el sector empresarial y el Estado en la generación de Políticas Ambientales</a:t>
            </a:r>
          </a:p>
          <a:p>
            <a:pPr algn="just" eaLnBrk="1" hangingPunct="1">
              <a:spcAft>
                <a:spcPts val="1200"/>
              </a:spcAft>
            </a:pPr>
            <a:r>
              <a:rPr lang="es-ES" sz="2000" dirty="0" smtClean="0">
                <a:solidFill>
                  <a:srgbClr val="808080"/>
                </a:solidFill>
              </a:rPr>
              <a:t>Potenciar la interacción entre los actores académicos, empresariales y el estado</a:t>
            </a:r>
          </a:p>
          <a:p>
            <a:pPr algn="just" eaLnBrk="1" hangingPunct="1">
              <a:spcAft>
                <a:spcPts val="1200"/>
              </a:spcAft>
            </a:pPr>
            <a:r>
              <a:rPr lang="es-ES" sz="2000" dirty="0" smtClean="0">
                <a:solidFill>
                  <a:srgbClr val="808080"/>
                </a:solidFill>
              </a:rPr>
              <a:t>Consolidar a </a:t>
            </a:r>
            <a:r>
              <a:rPr lang="es-ES" sz="2000" b="1" dirty="0" smtClean="0">
                <a:solidFill>
                  <a:srgbClr val="808080"/>
                </a:solidFill>
              </a:rPr>
              <a:t>CIMPAR</a:t>
            </a:r>
            <a:r>
              <a:rPr lang="es-ES" sz="2000" dirty="0" smtClean="0">
                <a:solidFill>
                  <a:srgbClr val="808080"/>
                </a:solidFill>
              </a:rPr>
              <a:t> como espacio de concertación pública y privada</a:t>
            </a:r>
            <a:endParaRPr lang="es-ES" dirty="0" smtClean="0">
              <a:solidFill>
                <a:srgbClr val="808080"/>
              </a:solidFill>
            </a:endParaRPr>
          </a:p>
        </p:txBody>
      </p:sp>
      <p:sp>
        <p:nvSpPr>
          <p:cNvPr id="35843" name="3 CuadroTexto"/>
          <p:cNvSpPr txBox="1">
            <a:spLocks noChangeArrowheads="1"/>
          </p:cNvSpPr>
          <p:nvPr/>
        </p:nvSpPr>
        <p:spPr bwMode="auto">
          <a:xfrm>
            <a:off x="588027" y="292494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dirty="0"/>
          </a:p>
          <a:p>
            <a:pPr eaLnBrk="1" hangingPunct="1"/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Actividades Internas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CuadroTexto"/>
          <p:cNvSpPr txBox="1">
            <a:spLocks noChangeArrowheads="1"/>
          </p:cNvSpPr>
          <p:nvPr/>
        </p:nvSpPr>
        <p:spPr bwMode="auto">
          <a:xfrm>
            <a:off x="468313" y="2636912"/>
            <a:ext cx="82073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+mn-lt"/>
              </a:rPr>
              <a:t>Gracias por acompañarnos a lo largo de todos estos años, </a:t>
            </a:r>
          </a:p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+mn-lt"/>
              </a:rPr>
              <a:t>nuestro propósito es seguir sumando voluntades en esta gratificante labor. </a:t>
            </a:r>
          </a:p>
          <a:p>
            <a:pPr algn="ctr" eaLnBrk="1" hangingPunct="1"/>
            <a:endParaRPr lang="es-ES" sz="2400" b="1" dirty="0">
              <a:solidFill>
                <a:srgbClr val="808080"/>
              </a:solidFill>
              <a:latin typeface="+mn-lt"/>
            </a:endParaRPr>
          </a:p>
          <a:p>
            <a:pPr algn="ctr" eaLnBrk="1" hangingPunct="1"/>
            <a:r>
              <a:rPr lang="es-ES" sz="2400" b="1" dirty="0">
                <a:solidFill>
                  <a:srgbClr val="808080"/>
                </a:solidFill>
                <a:latin typeface="+mn-lt"/>
              </a:rPr>
              <a:t>Los invitamos a que continúen apoyando nuestro trabajo y así juntos construir un futuro sustentable para todos.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user\Documents\ADRIAN 2011-12\CIMPAR 2012\Desayuno 1° Mar12\DSCN7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>
            <a:fillRect/>
          </a:stretch>
        </p:blipFill>
        <p:spPr bwMode="auto">
          <a:xfrm>
            <a:off x="467544" y="3816095"/>
            <a:ext cx="4320480" cy="250259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4 Rectángulo"/>
          <p:cNvSpPr>
            <a:spLocks noChangeArrowheads="1"/>
          </p:cNvSpPr>
          <p:nvPr/>
        </p:nvSpPr>
        <p:spPr bwMode="auto">
          <a:xfrm>
            <a:off x="0" y="218757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808080"/>
                </a:solidFill>
                <a:latin typeface="Calibri" pitchFamily="34" charset="0"/>
              </a:rPr>
              <a:t>“Como atender una inspección ambiental en una industria”</a:t>
            </a:r>
            <a:r>
              <a:rPr lang="es-ES" sz="2800" dirty="0">
                <a:solidFill>
                  <a:srgbClr val="808080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a cargo del Dr. </a:t>
            </a:r>
            <a:r>
              <a:rPr lang="es-ES" sz="2400" dirty="0" err="1">
                <a:solidFill>
                  <a:srgbClr val="808080"/>
                </a:solidFill>
                <a:latin typeface="Calibri" pitchFamily="34" charset="0"/>
              </a:rPr>
              <a:t>Ivan</a:t>
            </a:r>
            <a:r>
              <a:rPr lang="es-ES" sz="2400" dirty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rgbClr val="808080"/>
                </a:solidFill>
                <a:latin typeface="Calibri" pitchFamily="34" charset="0"/>
              </a:rPr>
              <a:t>Schuszter</a:t>
            </a:r>
            <a:endParaRPr lang="es-ES" sz="2400" dirty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5124" name="Picture 5" descr="DSCN75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96" y="3806724"/>
            <a:ext cx="3336352" cy="250259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1º DESAYUNO – Marzo 2012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7 Imagen" descr="DSCN8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25" y="1823687"/>
            <a:ext cx="3273183" cy="2354655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14 Rectángulo"/>
          <p:cNvSpPr>
            <a:spLocks noChangeArrowheads="1"/>
          </p:cNvSpPr>
          <p:nvPr/>
        </p:nvSpPr>
        <p:spPr bwMode="auto">
          <a:xfrm>
            <a:off x="179512" y="1492910"/>
            <a:ext cx="568910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sz="1600" dirty="0" smtClean="0">
                <a:solidFill>
                  <a:srgbClr val="808080"/>
                </a:solidFill>
                <a:latin typeface="Calibri" pitchFamily="34" charset="0"/>
              </a:rPr>
              <a:t>1ra Parte</a:t>
            </a:r>
          </a:p>
          <a:p>
            <a:pPr eaLnBrk="0" hangingPunct="0"/>
            <a:r>
              <a:rPr lang="es-ES" sz="1600" b="1" dirty="0" smtClean="0">
                <a:solidFill>
                  <a:srgbClr val="808080"/>
                </a:solidFill>
                <a:latin typeface="Calibri" pitchFamily="34" charset="0"/>
              </a:rPr>
              <a:t>Presentación de casos empresarios de aplicación de Buenas Prácticas Ambientales  </a:t>
            </a:r>
          </a:p>
          <a:p>
            <a:pPr eaLnBrk="0" hangingPunct="0"/>
            <a:endParaRPr lang="es-ES" sz="1700" b="1" dirty="0" smtClean="0">
              <a:solidFill>
                <a:srgbClr val="808080"/>
              </a:solidFill>
              <a:latin typeface="Calibri" pitchFamily="34" charset="0"/>
            </a:endParaRPr>
          </a:p>
          <a:p>
            <a:pPr eaLnBrk="0" hangingPunct="0"/>
            <a:r>
              <a:rPr lang="es-ES" sz="1700" b="1" dirty="0" smtClean="0">
                <a:solidFill>
                  <a:srgbClr val="808080"/>
                </a:solidFill>
                <a:latin typeface="Calibri" pitchFamily="34" charset="0"/>
              </a:rPr>
              <a:t>- Ing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. Norberto </a:t>
            </a:r>
            <a:r>
              <a:rPr lang="es-ES" sz="1700" b="1" dirty="0" err="1">
                <a:solidFill>
                  <a:srgbClr val="808080"/>
                </a:solidFill>
                <a:latin typeface="Calibri" pitchFamily="34" charset="0"/>
              </a:rPr>
              <a:t>Tinazzo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es-ES" sz="1700" i="1" dirty="0">
                <a:solidFill>
                  <a:srgbClr val="808080"/>
                </a:solidFill>
                <a:latin typeface="Calibri" pitchFamily="34" charset="0"/>
              </a:rPr>
              <a:t>GM</a:t>
            </a:r>
          </a:p>
          <a:p>
            <a:pPr eaLnBrk="0" hangingPunct="0"/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"Buenas Prácticas Ambientales en la Industria Automotriz“</a:t>
            </a:r>
          </a:p>
          <a:p>
            <a:pPr eaLnBrk="0" hangingPunct="0"/>
            <a:r>
              <a:rPr lang="es-ES" sz="1700" dirty="0" smtClean="0">
                <a:solidFill>
                  <a:srgbClr val="808080"/>
                </a:solidFill>
                <a:latin typeface="Calibri" pitchFamily="34" charset="0"/>
              </a:rPr>
              <a:t>- I</a:t>
            </a:r>
            <a:r>
              <a:rPr lang="es-ES" sz="1700" b="1" dirty="0" smtClean="0">
                <a:solidFill>
                  <a:srgbClr val="808080"/>
                </a:solidFill>
                <a:latin typeface="Calibri" pitchFamily="34" charset="0"/>
              </a:rPr>
              <a:t>ng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. Juan Manuel Gutiérrez</a:t>
            </a:r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  </a:t>
            </a:r>
            <a:r>
              <a:rPr lang="es-ES" sz="1700" i="1" dirty="0">
                <a:solidFill>
                  <a:srgbClr val="808080"/>
                </a:solidFill>
                <a:latin typeface="Calibri" pitchFamily="34" charset="0"/>
              </a:rPr>
              <a:t>SIPAR</a:t>
            </a:r>
          </a:p>
          <a:p>
            <a:pPr eaLnBrk="0" hangingPunct="0"/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"Reducir </a:t>
            </a:r>
            <a:r>
              <a:rPr lang="es-ES" sz="1700" dirty="0" smtClean="0">
                <a:solidFill>
                  <a:srgbClr val="808080"/>
                </a:solidFill>
                <a:latin typeface="Calibri" pitchFamily="34" charset="0"/>
              </a:rPr>
              <a:t>Interrupciones </a:t>
            </a:r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Hidráulicas en el Tren Laminador”</a:t>
            </a:r>
          </a:p>
          <a:p>
            <a:pPr eaLnBrk="0" hangingPunct="0"/>
            <a:r>
              <a:rPr lang="es-ES" sz="1700" dirty="0" smtClean="0">
                <a:solidFill>
                  <a:srgbClr val="808080"/>
                </a:solidFill>
                <a:latin typeface="Calibri" pitchFamily="34" charset="0"/>
              </a:rPr>
              <a:t>- </a:t>
            </a:r>
            <a:r>
              <a:rPr lang="es-ES" sz="1700" b="1" dirty="0" smtClean="0">
                <a:solidFill>
                  <a:srgbClr val="808080"/>
                </a:solidFill>
                <a:latin typeface="Calibri" pitchFamily="34" charset="0"/>
              </a:rPr>
              <a:t>Lic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. Juan </a:t>
            </a:r>
            <a:r>
              <a:rPr lang="es-ES" sz="1700" b="1" dirty="0" err="1">
                <a:solidFill>
                  <a:srgbClr val="808080"/>
                </a:solidFill>
                <a:latin typeface="Calibri" pitchFamily="34" charset="0"/>
              </a:rPr>
              <a:t>Cereda</a:t>
            </a:r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es-ES" sz="1700" i="1" dirty="0">
                <a:solidFill>
                  <a:srgbClr val="808080"/>
                </a:solidFill>
                <a:latin typeface="Calibri" pitchFamily="34" charset="0"/>
              </a:rPr>
              <a:t>JBS-Swift  </a:t>
            </a:r>
          </a:p>
          <a:p>
            <a:pPr eaLnBrk="0" hangingPunct="0"/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"Buenas Prácticas Ambientales como Herramienta de Marketing"</a:t>
            </a:r>
          </a:p>
        </p:txBody>
      </p:sp>
      <p:sp>
        <p:nvSpPr>
          <p:cNvPr id="6148" name="16 Rectángulo"/>
          <p:cNvSpPr>
            <a:spLocks noChangeArrowheads="1"/>
          </p:cNvSpPr>
          <p:nvPr/>
        </p:nvSpPr>
        <p:spPr bwMode="auto">
          <a:xfrm>
            <a:off x="4355976" y="4791343"/>
            <a:ext cx="43924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2da </a:t>
            </a:r>
            <a:r>
              <a:rPr lang="es-ES" sz="1700" dirty="0" smtClean="0">
                <a:solidFill>
                  <a:srgbClr val="808080"/>
                </a:solidFill>
                <a:latin typeface="Calibri" pitchFamily="34" charset="0"/>
              </a:rPr>
              <a:t>Parte</a:t>
            </a:r>
          </a:p>
          <a:p>
            <a:pPr algn="r" eaLnBrk="0" hangingPunct="0"/>
            <a:r>
              <a:rPr lang="es-ES" sz="1700" b="1" dirty="0" smtClean="0">
                <a:solidFill>
                  <a:srgbClr val="808080"/>
                </a:solidFill>
                <a:latin typeface="Calibri" pitchFamily="34" charset="0"/>
              </a:rPr>
              <a:t>Disertación 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sobre Buenas Prácticas Ambientales y Marketing </a:t>
            </a:r>
          </a:p>
          <a:p>
            <a:pPr algn="r" eaLnBrk="0" hangingPunct="0"/>
            <a:endParaRPr lang="es-ES" sz="1700" i="1" dirty="0">
              <a:solidFill>
                <a:srgbClr val="808080"/>
              </a:solidFill>
              <a:latin typeface="Calibri" pitchFamily="34" charset="0"/>
            </a:endParaRPr>
          </a:p>
          <a:p>
            <a:pPr algn="r" eaLnBrk="0" hangingPunct="0"/>
            <a:r>
              <a:rPr lang="es-ES" sz="1700" b="1" dirty="0" smtClean="0">
                <a:solidFill>
                  <a:srgbClr val="808080"/>
                </a:solidFill>
                <a:latin typeface="Calibri" pitchFamily="34" charset="0"/>
              </a:rPr>
              <a:t>- Lic</a:t>
            </a:r>
            <a:r>
              <a:rPr lang="es-ES" sz="1700" b="1" dirty="0">
                <a:solidFill>
                  <a:srgbClr val="808080"/>
                </a:solidFill>
                <a:latin typeface="Calibri" pitchFamily="34" charset="0"/>
              </a:rPr>
              <a:t>. Gustavo Oliver</a:t>
            </a:r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es-ES" sz="1700" i="1" dirty="0">
                <a:solidFill>
                  <a:srgbClr val="808080"/>
                </a:solidFill>
                <a:latin typeface="Calibri" pitchFamily="34" charset="0"/>
              </a:rPr>
              <a:t>- ADE</a:t>
            </a:r>
          </a:p>
          <a:p>
            <a:pPr algn="r" eaLnBrk="0" hangingPunct="0"/>
            <a:r>
              <a:rPr lang="es-ES" sz="1700" dirty="0">
                <a:solidFill>
                  <a:srgbClr val="808080"/>
                </a:solidFill>
                <a:latin typeface="Calibri" pitchFamily="34" charset="0"/>
              </a:rPr>
              <a:t>"Visión Ambiental en la Gestión del Marketing"</a:t>
            </a:r>
          </a:p>
        </p:txBody>
      </p:sp>
      <p:pic>
        <p:nvPicPr>
          <p:cNvPr id="6150" name="10 Imagen" descr="DSCN82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463"/>
            <a:ext cx="3598399" cy="188786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2º DESAYUNO – Julio 2012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2 Imagen" descr="DSC_04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5" y="3284984"/>
            <a:ext cx="6211639" cy="320424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0" y="1844824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rgbClr val="808080"/>
                </a:solidFill>
                <a:latin typeface="Calibri" pitchFamily="34" charset="0"/>
              </a:rPr>
              <a:t>“Seguro Ambiental: </a:t>
            </a:r>
            <a:endParaRPr lang="es-ES" sz="2000" b="1" dirty="0" smtClean="0">
              <a:solidFill>
                <a:srgbClr val="808080"/>
              </a:solidFill>
              <a:latin typeface="Calibri" pitchFamily="34" charset="0"/>
            </a:endParaRPr>
          </a:p>
          <a:p>
            <a:pPr algn="ctr" eaLnBrk="0" hangingPunct="0"/>
            <a:r>
              <a:rPr lang="es-ES" sz="2000" b="1" dirty="0" smtClean="0">
                <a:solidFill>
                  <a:srgbClr val="808080"/>
                </a:solidFill>
                <a:latin typeface="Calibri" pitchFamily="34" charset="0"/>
              </a:rPr>
              <a:t>Comentario </a:t>
            </a:r>
            <a:r>
              <a:rPr lang="es-ES" sz="2000" b="1" dirty="0">
                <a:solidFill>
                  <a:srgbClr val="808080"/>
                </a:solidFill>
                <a:latin typeface="Calibri" pitchFamily="34" charset="0"/>
              </a:rPr>
              <a:t>del Decreto Nacional 1638/12 y de la Resolución SSN 37160/12” </a:t>
            </a:r>
            <a:endParaRPr lang="es-ES" sz="2000" b="1" dirty="0" smtClean="0">
              <a:solidFill>
                <a:srgbClr val="808080"/>
              </a:solidFill>
              <a:latin typeface="Calibri" pitchFamily="34" charset="0"/>
            </a:endParaRPr>
          </a:p>
          <a:p>
            <a:pPr algn="ctr" eaLnBrk="0" hangingPunct="0"/>
            <a:r>
              <a:rPr lang="es-ES" dirty="0" smtClean="0">
                <a:solidFill>
                  <a:srgbClr val="808080"/>
                </a:solidFill>
                <a:latin typeface="Calibri" pitchFamily="34" charset="0"/>
              </a:rPr>
              <a:t>a </a:t>
            </a:r>
            <a:r>
              <a:rPr lang="es-ES" dirty="0">
                <a:solidFill>
                  <a:srgbClr val="808080"/>
                </a:solidFill>
                <a:latin typeface="Calibri" pitchFamily="34" charset="0"/>
              </a:rPr>
              <a:t>cargo del Dr. Horacio Franco – Estudio BEC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3º DESAYUNO – Noviembre 2012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2226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4000" b="1" dirty="0" smtClean="0">
                <a:solidFill>
                  <a:srgbClr val="808080"/>
                </a:solidFill>
                <a:latin typeface="Calibri" pitchFamily="34" charset="0"/>
              </a:rPr>
              <a:t>Talleres de formación y Difusión</a:t>
            </a:r>
            <a:endParaRPr lang="es-ES" sz="48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2º Taller de Recicladores de Residuos Industriales</a:t>
            </a:r>
          </a:p>
          <a:p>
            <a:pPr algn="r"/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Fecha: 24 de abril 2012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995936" y="3212974"/>
            <a:ext cx="561662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808080"/>
                </a:solidFill>
                <a:latin typeface="+mn-lt"/>
              </a:rPr>
              <a:t>Empresas y Entidades Participantes</a:t>
            </a: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Industrias Piñero</a:t>
            </a: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Eco </a:t>
            </a:r>
            <a:r>
              <a:rPr lang="es-AR" sz="2000" dirty="0" err="1">
                <a:solidFill>
                  <a:srgbClr val="808080"/>
                </a:solidFill>
                <a:latin typeface="+mn-lt"/>
              </a:rPr>
              <a:t>Tech</a:t>
            </a:r>
            <a:endParaRPr lang="es-AR" sz="2000" dirty="0">
              <a:solidFill>
                <a:srgbClr val="808080"/>
              </a:solidFill>
              <a:latin typeface="+mn-lt"/>
            </a:endParaRP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Restaurar Rosario</a:t>
            </a:r>
          </a:p>
          <a:p>
            <a:pPr algn="ctr" eaLnBrk="1" hangingPunct="1"/>
            <a:r>
              <a:rPr lang="es-AR" sz="2000" dirty="0" err="1">
                <a:solidFill>
                  <a:srgbClr val="808080"/>
                </a:solidFill>
                <a:latin typeface="+mn-lt"/>
              </a:rPr>
              <a:t>Siklos</a:t>
            </a:r>
            <a:endParaRPr lang="es-AR" sz="2000" dirty="0">
              <a:solidFill>
                <a:srgbClr val="808080"/>
              </a:solidFill>
              <a:latin typeface="+mn-lt"/>
            </a:endParaRPr>
          </a:p>
          <a:p>
            <a:pPr algn="ctr" eaLnBrk="1" hangingPunct="1"/>
            <a:r>
              <a:rPr lang="es-AR" sz="2000" dirty="0" err="1">
                <a:solidFill>
                  <a:srgbClr val="808080"/>
                </a:solidFill>
                <a:latin typeface="+mn-lt"/>
              </a:rPr>
              <a:t>Regomax</a:t>
            </a:r>
            <a:r>
              <a:rPr lang="es-AR" sz="2000" dirty="0">
                <a:solidFill>
                  <a:srgbClr val="808080"/>
                </a:solidFill>
                <a:latin typeface="+mn-lt"/>
              </a:rPr>
              <a:t> + INTI</a:t>
            </a: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Donde Reciclo</a:t>
            </a: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INTI Programa RAEE</a:t>
            </a:r>
          </a:p>
          <a:p>
            <a:pPr algn="ctr" eaLnBrk="1" hangingPunct="1"/>
            <a:r>
              <a:rPr lang="es-AR" sz="2000" dirty="0">
                <a:solidFill>
                  <a:srgbClr val="808080"/>
                </a:solidFill>
                <a:latin typeface="+mn-lt"/>
              </a:rPr>
              <a:t>Reciclados Rosario</a:t>
            </a:r>
          </a:p>
          <a:p>
            <a:pPr algn="ctr" eaLnBrk="1" hangingPunct="1"/>
            <a:r>
              <a:rPr lang="es-AR" sz="2000" dirty="0" err="1">
                <a:solidFill>
                  <a:srgbClr val="808080"/>
                </a:solidFill>
                <a:latin typeface="+mn-lt"/>
              </a:rPr>
              <a:t>Ascarl</a:t>
            </a:r>
            <a:r>
              <a:rPr lang="es-AR" sz="2000" dirty="0">
                <a:solidFill>
                  <a:srgbClr val="808080"/>
                </a:solidFill>
                <a:latin typeface="+mn-lt"/>
              </a:rPr>
              <a:t> SRL</a:t>
            </a:r>
          </a:p>
          <a:p>
            <a:pPr algn="ctr" eaLnBrk="1" hangingPunct="1"/>
            <a:r>
              <a:rPr lang="es-AR" sz="2000" dirty="0" err="1">
                <a:solidFill>
                  <a:srgbClr val="808080"/>
                </a:solidFill>
                <a:latin typeface="+mn-lt"/>
              </a:rPr>
              <a:t>Veneta</a:t>
            </a:r>
            <a:r>
              <a:rPr lang="es-AR" sz="2000" dirty="0">
                <a:solidFill>
                  <a:srgbClr val="808080"/>
                </a:solidFill>
                <a:latin typeface="+mn-lt"/>
              </a:rPr>
              <a:t> Rosario</a:t>
            </a:r>
          </a:p>
        </p:txBody>
      </p:sp>
      <p:pic>
        <p:nvPicPr>
          <p:cNvPr id="9223" name="Picture 7" descr="G:\PPT CIMPAR\foro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5" y="1708795"/>
            <a:ext cx="4580429" cy="17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5 Imagen" descr="DSC_00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7" y="3932386"/>
            <a:ext cx="4464050" cy="2520950"/>
          </a:xfrm>
          <a:prstGeom prst="rect">
            <a:avLst/>
          </a:prstGeom>
          <a:noFill/>
          <a:ln w="38100">
            <a:solidFill>
              <a:srgbClr val="B9BF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6 Imagen" descr="DSC_0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26865"/>
            <a:ext cx="3492500" cy="2162175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12 Marcador de contenido" descr="DSC_005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3978300"/>
            <a:ext cx="3508368" cy="1898972"/>
          </a:xfrm>
          <a:solidFill>
            <a:srgbClr val="C0C0C0"/>
          </a:solidFill>
          <a:ln w="38100">
            <a:solidFill>
              <a:srgbClr val="C0C0C0"/>
            </a:solidFill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07504" y="4521314"/>
            <a:ext cx="5220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dirty="0" smtClean="0">
                <a:solidFill>
                  <a:srgbClr val="808080"/>
                </a:solidFill>
                <a:latin typeface="+mn-lt"/>
              </a:rPr>
              <a:t>MÁS DE 65 ASISTENTES</a:t>
            </a:r>
            <a:endParaRPr lang="es-ES" sz="40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27584" y="44624"/>
            <a:ext cx="8229600" cy="12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2º Taller de Recicladores de Residuos Industriales</a:t>
            </a:r>
          </a:p>
          <a:p>
            <a:pPr algn="r"/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Fecha: 24 de abril 2012</a:t>
            </a:r>
          </a:p>
        </p:txBody>
      </p:sp>
      <p:pic>
        <p:nvPicPr>
          <p:cNvPr id="10251" name="Picture 11" descr="G:\PPT CIMPAR\logos1ertall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6038348"/>
            <a:ext cx="8928000" cy="765721"/>
          </a:xfrm>
          <a:prstGeom prst="rect">
            <a:avLst/>
          </a:prstGeom>
          <a:noFill/>
          <a:ln w="38100">
            <a:solidFill>
              <a:srgbClr val="C0C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G:\PPT CIMPAR\foror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5" y="1708795"/>
            <a:ext cx="4580429" cy="17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6|1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905</Words>
  <Application>Microsoft Office PowerPoint</Application>
  <PresentationFormat>Presentación en pantalla (4:3)</PresentationFormat>
  <Paragraphs>170</Paragraphs>
  <Slides>35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CIMPAR participó en el III Foro Nacional de Responsabilidad Social Empresaria y Sostenibilidad "Valores para una nueva economía" Valorar el planeta, la ética y los demás, llevado a cabo en la Bolsa de Comercio de Rosario el 6 de septiembre de 2012.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2da Reunión Plenaria Año 2012</vt:lpstr>
      <vt:lpstr>Presentación de PowerPoint</vt:lpstr>
      <vt:lpstr>Planificación 2013</vt:lpstr>
      <vt:lpstr>Presentación de PowerPoint</vt:lpstr>
    </vt:vector>
  </TitlesOfParts>
  <Company>Seguro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NOMAS Y LOS INCONVENIENTES DE SU APLICACION</dc:title>
  <dc:creator>Seguro</dc:creator>
  <cp:lastModifiedBy>api</cp:lastModifiedBy>
  <cp:revision>451</cp:revision>
  <dcterms:created xsi:type="dcterms:W3CDTF">2004-12-05T15:49:41Z</dcterms:created>
  <dcterms:modified xsi:type="dcterms:W3CDTF">2012-12-12T22:11:58Z</dcterms:modified>
</cp:coreProperties>
</file>