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20"/>
  </p:handoutMasterIdLst>
  <p:sldIdLst>
    <p:sldId id="256" r:id="rId2"/>
    <p:sldId id="257" r:id="rId3"/>
    <p:sldId id="274" r:id="rId4"/>
    <p:sldId id="275" r:id="rId5"/>
    <p:sldId id="273" r:id="rId6"/>
    <p:sldId id="259" r:id="rId7"/>
    <p:sldId id="260" r:id="rId8"/>
    <p:sldId id="262" r:id="rId9"/>
    <p:sldId id="263" r:id="rId10"/>
    <p:sldId id="266" r:id="rId11"/>
    <p:sldId id="277" r:id="rId12"/>
    <p:sldId id="276" r:id="rId13"/>
    <p:sldId id="261" r:id="rId14"/>
    <p:sldId id="264" r:id="rId15"/>
    <p:sldId id="268" r:id="rId16"/>
    <p:sldId id="269" r:id="rId17"/>
    <p:sldId id="271" r:id="rId18"/>
    <p:sldId id="265" r:id="rId1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0066CC"/>
    <a:srgbClr val="3333FF"/>
    <a:srgbClr val="0066FF"/>
    <a:srgbClr val="3399FF"/>
    <a:srgbClr val="333333"/>
    <a:srgbClr val="00808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714" y="10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5A6D6FB-9040-424E-BE55-FCC480F4A7D8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F51E93-60AD-4C85-A717-50CBFDFBE5E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DB31C2-CCB9-4DC7-A9E1-28EEC91F0E0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5B5DAA-380F-4B44-BBCA-7C7754E346C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856C2C-61DA-46D1-883B-9614990B10D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39ECBC-AC18-4C5B-9604-B61D4B010DB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A78F7C-6B95-4EB8-97B7-3BF6D441E18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218357-7D86-40D5-9DDD-2B7A27C8368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232A6D-EA66-445F-84B0-36158C66725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30C312-1636-4D28-A864-73FF70EC395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1D754D-0EFC-4FC5-9F9A-6DF3EF7B646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4E38A0-EA13-4E02-A038-EA85F5DA781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3AF30DB-C353-46D9-8135-5779600F50E8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28600" y="228600"/>
            <a:ext cx="2667000" cy="1600200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33400" y="2362200"/>
            <a:ext cx="8077200" cy="323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sz="3200">
                <a:solidFill>
                  <a:schemeClr val="bg1"/>
                </a:solidFill>
                <a:latin typeface="Tahoma" pitchFamily="34" charset="0"/>
              </a:rPr>
              <a:t>Maestría en Energías Renovables</a:t>
            </a:r>
          </a:p>
          <a:p>
            <a:pPr>
              <a:spcBef>
                <a:spcPct val="50000"/>
              </a:spcBef>
            </a:pPr>
            <a:r>
              <a:rPr lang="es-AR" sz="2800">
                <a:solidFill>
                  <a:schemeClr val="accent1"/>
                </a:solidFill>
                <a:latin typeface="Tahoma" pitchFamily="34" charset="0"/>
              </a:rPr>
              <a:t>Consideraciones generales y estructura del plan de estudios</a:t>
            </a:r>
          </a:p>
          <a:p>
            <a:pPr>
              <a:spcBef>
                <a:spcPct val="50000"/>
              </a:spcBef>
            </a:pPr>
            <a:endParaRPr lang="es-AR" sz="2800">
              <a:solidFill>
                <a:schemeClr val="accent1"/>
              </a:solidFill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s-AR" sz="2000">
                <a:solidFill>
                  <a:schemeClr val="bg1"/>
                </a:solidFill>
                <a:latin typeface="Tahoma" pitchFamily="34" charset="0"/>
              </a:rPr>
              <a:t>Miguel Milanés</a:t>
            </a:r>
          </a:p>
          <a:p>
            <a:pPr>
              <a:spcBef>
                <a:spcPct val="50000"/>
              </a:spcBef>
            </a:pPr>
            <a:r>
              <a:rPr lang="es-AR" sz="2000">
                <a:solidFill>
                  <a:schemeClr val="bg1"/>
                </a:solidFill>
                <a:latin typeface="Tahoma" pitchFamily="34" charset="0"/>
              </a:rPr>
              <a:t>Sebastián Kind</a:t>
            </a:r>
            <a:endParaRPr lang="es-ES" sz="200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495800" y="6553200"/>
            <a:ext cx="464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rgbClr val="008080"/>
                </a:solidFill>
                <a:latin typeface="Arial" charset="0"/>
                <a:ea typeface="ＭＳ Ｐゴシック" charset="0"/>
              </a:rPr>
              <a:t>http://www.frro.utn.edu.ar</a:t>
            </a:r>
            <a:endParaRPr lang="es-ES" sz="1400" b="1" dirty="0">
              <a:solidFill>
                <a:srgbClr val="00808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14341" name="Picture 4" descr="E:\Subir Hernán\009.jpg"/>
          <p:cNvPicPr>
            <a:picLocks noChangeAspect="1" noChangeArrowheads="1"/>
          </p:cNvPicPr>
          <p:nvPr/>
        </p:nvPicPr>
        <p:blipFill>
          <a:blip r:embed="rId3"/>
          <a:srcRect l="3104" t="5634" r="2509" b="4956"/>
          <a:stretch>
            <a:fillRect/>
          </a:stretch>
        </p:blipFill>
        <p:spPr bwMode="auto">
          <a:xfrm>
            <a:off x="2590800" y="246063"/>
            <a:ext cx="4267200" cy="173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304800" y="1209675"/>
            <a:ext cx="487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AR" sz="2600" b="1">
                <a:solidFill>
                  <a:srgbClr val="008080"/>
                </a:solidFill>
                <a:latin typeface="Arial" charset="0"/>
                <a:ea typeface="ＭＳ Ｐゴシック" charset="0"/>
              </a:rPr>
              <a:t>Modalidad de cursada</a:t>
            </a:r>
            <a:endParaRPr lang="es-ES" sz="2600" b="1">
              <a:solidFill>
                <a:srgbClr val="00808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04800" y="4210050"/>
            <a:ext cx="487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sz="2600" b="1">
                <a:solidFill>
                  <a:srgbClr val="008080"/>
                </a:solidFill>
              </a:rPr>
              <a:t>Duración</a:t>
            </a:r>
            <a:endParaRPr lang="es-ES" sz="2600" b="1">
              <a:solidFill>
                <a:srgbClr val="008080"/>
              </a:solidFill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762000" y="1895475"/>
            <a:ext cx="8305800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ES" sz="2000"/>
              <a:t>Presencial en la Ciudad de Rosario - Argentina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000"/>
          </a:p>
          <a:p>
            <a:pPr marL="342900" indent="-342900" algn="just">
              <a:buFont typeface="Arial" pitchFamily="34" charset="0"/>
              <a:buChar char="•"/>
            </a:pPr>
            <a:r>
              <a:rPr lang="es-AR" sz="2000"/>
              <a:t>Jueves: 19.00 a 22.00 hs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AR" sz="2000"/>
              <a:t>Viernes: 19.00 a 22.00 hs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AR" sz="2000"/>
              <a:t>Sábados: 09.30 a 12.30 hs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AR" sz="2000"/>
              <a:t>Seminarios intensivos específicos intensivos</a:t>
            </a:r>
            <a:endParaRPr lang="es-ES" sz="2000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762000" y="4851400"/>
            <a:ext cx="80010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indent="531813" algn="just">
              <a:buFontTx/>
              <a:buChar char="•"/>
            </a:pPr>
            <a:r>
              <a:rPr lang="es-ES" sz="2000"/>
              <a:t>Cuatro semestres consecutivos</a:t>
            </a:r>
          </a:p>
          <a:p>
            <a:pPr indent="531813" algn="just">
              <a:buFontTx/>
              <a:buChar char="•"/>
            </a:pPr>
            <a:r>
              <a:rPr lang="es-ES" sz="2000"/>
              <a:t>Cursos académicos del 7 de Abril 2014 / 29 de Mayo 2015</a:t>
            </a:r>
          </a:p>
          <a:p>
            <a:pPr indent="531813" algn="just">
              <a:buFontTx/>
              <a:buChar char="•"/>
            </a:pPr>
            <a:r>
              <a:rPr lang="es-ES" sz="2000"/>
              <a:t>Tesis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04800" y="1212850"/>
            <a:ext cx="4876800" cy="109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AR" sz="2600" b="1" dirty="0">
                <a:solidFill>
                  <a:srgbClr val="008080"/>
                </a:solidFill>
                <a:latin typeface="Arial" charset="0"/>
                <a:ea typeface="ＭＳ Ｐゴシック" charset="0"/>
              </a:rPr>
              <a:t>Vacantes</a:t>
            </a:r>
          </a:p>
          <a:p>
            <a:pPr>
              <a:spcBef>
                <a:spcPct val="50000"/>
              </a:spcBef>
              <a:defRPr/>
            </a:pPr>
            <a:endParaRPr lang="es-ES" sz="2600" b="1" dirty="0">
              <a:solidFill>
                <a:srgbClr val="00808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762000" y="2624138"/>
            <a:ext cx="7543800" cy="286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endParaRPr lang="es-ES_tradnl" sz="2000"/>
          </a:p>
          <a:p>
            <a:pPr algn="just"/>
            <a:endParaRPr lang="es-ES_tradnl" sz="2000"/>
          </a:p>
          <a:p>
            <a:pPr algn="just">
              <a:buFont typeface="Arial" pitchFamily="34" charset="0"/>
              <a:buChar char="•"/>
            </a:pPr>
            <a:r>
              <a:rPr lang="es-ES_tradnl" sz="2000"/>
              <a:t>16 cuotas consecutivas de $1.200</a:t>
            </a:r>
          </a:p>
          <a:p>
            <a:pPr algn="just">
              <a:buFont typeface="Arial" pitchFamily="34" charset="0"/>
              <a:buChar char="•"/>
            </a:pPr>
            <a:endParaRPr lang="es-ES_tradnl" sz="2000"/>
          </a:p>
          <a:p>
            <a:pPr algn="just">
              <a:buFont typeface="Arial" pitchFamily="34" charset="0"/>
              <a:buChar char="•"/>
            </a:pPr>
            <a:r>
              <a:rPr lang="es-ES_tradnl" sz="2000"/>
              <a:t>Podrán aspirar al beneficio de beca completa sobre aranceles los docentes e investigadores de UTN y profesionales de organismos públicos que se encuentren en ejercicio de sus funciones al momento de la inscripción, hasta un cupo de 15 vacantes según sistema de selección.</a:t>
            </a:r>
            <a:endParaRPr lang="es-ES" sz="200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04800" y="2668588"/>
            <a:ext cx="487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AR" sz="2600" b="1" dirty="0">
                <a:solidFill>
                  <a:srgbClr val="008080"/>
                </a:solidFill>
                <a:latin typeface="Arial" charset="0"/>
                <a:ea typeface="ＭＳ Ｐゴシック" charset="0"/>
              </a:rPr>
              <a:t>Aranceles</a:t>
            </a:r>
            <a:endParaRPr lang="es-ES" sz="2600" b="1" dirty="0">
              <a:solidFill>
                <a:srgbClr val="00808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762000" y="1762125"/>
            <a:ext cx="685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indent="531813" algn="just">
              <a:buFontTx/>
              <a:buChar char="•"/>
              <a:defRPr/>
            </a:pPr>
            <a:r>
              <a:rPr lang="es-ES" sz="2000" dirty="0">
                <a:latin typeface="Arial" charset="0"/>
                <a:ea typeface="ＭＳ Ｐゴシック" charset="0"/>
              </a:rPr>
              <a:t>Se ofrecen 30 vacantes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57200" y="1763713"/>
            <a:ext cx="48768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sz="2600" b="1">
                <a:solidFill>
                  <a:srgbClr val="008080"/>
                </a:solidFill>
              </a:rPr>
              <a:t>Inscripción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914400" y="3175000"/>
            <a:ext cx="75438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defRPr/>
            </a:pPr>
            <a:endParaRPr lang="es-ES_tradnl" sz="2000" dirty="0">
              <a:latin typeface="Arial" charset="0"/>
              <a:ea typeface="ＭＳ Ｐゴシック" charset="0"/>
            </a:endParaRPr>
          </a:p>
          <a:p>
            <a:pPr algn="just">
              <a:defRPr/>
            </a:pPr>
            <a:endParaRPr lang="es-ES_tradnl" sz="2000" dirty="0">
              <a:latin typeface="Arial" charset="0"/>
              <a:ea typeface="ＭＳ Ｐゴシック" charset="0"/>
            </a:endParaRPr>
          </a:p>
          <a:p>
            <a:pPr marL="342900" indent="-342900" algn="just">
              <a:buFont typeface="Arial"/>
              <a:buChar char="•"/>
              <a:defRPr/>
            </a:pPr>
            <a:r>
              <a:rPr lang="es-ES_tradnl" sz="2000" dirty="0">
                <a:latin typeface="Arial" charset="0"/>
                <a:ea typeface="ＭＳ Ｐゴシック" charset="0"/>
              </a:rPr>
              <a:t>2 al 6 de Diciembre de 2013</a:t>
            </a:r>
            <a:endParaRPr lang="es-ES" sz="2000" dirty="0">
              <a:latin typeface="Arial" charset="0"/>
              <a:ea typeface="ＭＳ Ｐゴシック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457200" y="3219450"/>
            <a:ext cx="487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sz="2600" b="1">
                <a:solidFill>
                  <a:srgbClr val="008080"/>
                </a:solidFill>
              </a:rPr>
              <a:t>Entrevistas de admisión</a:t>
            </a:r>
            <a:endParaRPr lang="es-ES" sz="2600" b="1">
              <a:solidFill>
                <a:srgbClr val="008080"/>
              </a:solidFill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914400" y="2312988"/>
            <a:ext cx="685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algn="just">
              <a:buFont typeface="Arial"/>
              <a:buChar char="•"/>
              <a:defRPr/>
            </a:pPr>
            <a:r>
              <a:rPr lang="es-ES" sz="2000" dirty="0">
                <a:latin typeface="Arial" charset="0"/>
                <a:ea typeface="ＭＳ Ｐゴシック" charset="0"/>
              </a:rPr>
              <a:t>4 de Octubre / 25 de Noviembre de 2013</a:t>
            </a:r>
            <a:endParaRPr lang="es-ES" sz="2000" dirty="0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52400" y="685800"/>
            <a:ext cx="487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AR" sz="2600" b="1">
                <a:solidFill>
                  <a:srgbClr val="008080"/>
                </a:solidFill>
                <a:latin typeface="Arial" charset="0"/>
                <a:ea typeface="ＭＳ Ｐゴシック" charset="0"/>
              </a:rPr>
              <a:t>Estructura de la carrera</a:t>
            </a:r>
            <a:endParaRPr lang="es-ES" sz="2600" b="1">
              <a:solidFill>
                <a:srgbClr val="00808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219200" y="1506538"/>
            <a:ext cx="1905000" cy="32766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es-AR" b="1"/>
              <a:t>Formación</a:t>
            </a:r>
          </a:p>
          <a:p>
            <a:pPr algn="ctr"/>
            <a:r>
              <a:rPr lang="es-AR" b="1"/>
              <a:t>general</a:t>
            </a:r>
            <a:endParaRPr lang="es-ES" b="1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505200" y="1506538"/>
            <a:ext cx="22098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es-AR" b="1"/>
              <a:t>Mención Eólica</a:t>
            </a:r>
            <a:endParaRPr lang="es-ES" b="1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6096000" y="1506538"/>
            <a:ext cx="1905000" cy="32766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s-AR" b="1">
                <a:latin typeface="Arial" charset="0"/>
                <a:ea typeface="ＭＳ Ｐゴシック" charset="0"/>
              </a:rPr>
              <a:t>Tesis</a:t>
            </a:r>
            <a:endParaRPr lang="es-ES" b="1">
              <a:latin typeface="Arial" charset="0"/>
              <a:ea typeface="ＭＳ Ｐゴシック" charset="0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3505200" y="2801938"/>
            <a:ext cx="2209800" cy="685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es-AR" b="1"/>
              <a:t>Mención Solar</a:t>
            </a:r>
            <a:endParaRPr lang="es-ES" b="1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3505200" y="4097338"/>
            <a:ext cx="2209800" cy="685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es-AR" b="1"/>
              <a:t>Mención Biomasa</a:t>
            </a:r>
            <a:endParaRPr lang="es-ES" b="1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1219200" y="4935538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3429000" y="4935538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5791200" y="4935538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8001000" y="4935538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1447800" y="5468938"/>
            <a:ext cx="1752600" cy="77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AR">
                <a:latin typeface="Arial" charset="0"/>
                <a:ea typeface="ＭＳ Ｐゴシック" charset="0"/>
              </a:rPr>
              <a:t>1er. semestre</a:t>
            </a:r>
          </a:p>
          <a:p>
            <a:pPr algn="ctr">
              <a:spcBef>
                <a:spcPct val="50000"/>
              </a:spcBef>
              <a:defRPr/>
            </a:pPr>
            <a:r>
              <a:rPr lang="es-AR">
                <a:latin typeface="Arial" charset="0"/>
                <a:ea typeface="ＭＳ Ｐゴシック" charset="0"/>
              </a:rPr>
              <a:t>268 horas</a:t>
            </a: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3733800" y="5468938"/>
            <a:ext cx="1752600" cy="77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AR">
                <a:latin typeface="Arial" charset="0"/>
                <a:ea typeface="ＭＳ Ｐゴシック" charset="0"/>
              </a:rPr>
              <a:t>2do. semestre</a:t>
            </a:r>
          </a:p>
          <a:p>
            <a:pPr algn="ctr">
              <a:spcBef>
                <a:spcPct val="50000"/>
              </a:spcBef>
              <a:defRPr/>
            </a:pPr>
            <a:r>
              <a:rPr lang="es-AR">
                <a:latin typeface="Arial" charset="0"/>
                <a:ea typeface="ＭＳ Ｐゴシック" charset="0"/>
              </a:rPr>
              <a:t>212 horas</a:t>
            </a: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6019800" y="5468938"/>
            <a:ext cx="1752600" cy="77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AR">
                <a:latin typeface="Arial" charset="0"/>
                <a:ea typeface="ＭＳ Ｐゴシック" charset="0"/>
              </a:rPr>
              <a:t>3er. semestre</a:t>
            </a:r>
          </a:p>
          <a:p>
            <a:pPr algn="ctr">
              <a:spcBef>
                <a:spcPct val="50000"/>
              </a:spcBef>
              <a:defRPr/>
            </a:pPr>
            <a:r>
              <a:rPr lang="es-AR">
                <a:latin typeface="Arial" charset="0"/>
                <a:ea typeface="ＭＳ Ｐゴシック" charset="0"/>
              </a:rPr>
              <a:t>170 horas</a:t>
            </a: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2819400" y="3365500"/>
            <a:ext cx="609600" cy="8255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V="1">
            <a:off x="2816225" y="2116138"/>
            <a:ext cx="612775" cy="88106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2743200" y="3182938"/>
            <a:ext cx="6858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 flipV="1">
            <a:off x="5791200" y="3429000"/>
            <a:ext cx="533400" cy="7620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>
            <a:off x="5791200" y="2116138"/>
            <a:ext cx="533400" cy="85566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5762625" y="3182938"/>
            <a:ext cx="6096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381000" y="3048000"/>
            <a:ext cx="6858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8153400" y="3200400"/>
            <a:ext cx="6858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381000" y="3200400"/>
            <a:ext cx="6858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381000" y="3352800"/>
            <a:ext cx="6858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8153400" y="3352800"/>
            <a:ext cx="6858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>
              <a:latin typeface="Arial" charset="0"/>
              <a:ea typeface="ＭＳ Ｐゴシック" charset="0"/>
            </a:endParaRPr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8153400" y="3048000"/>
            <a:ext cx="6858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52400" y="685800"/>
            <a:ext cx="8305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sz="2600" b="1">
                <a:solidFill>
                  <a:srgbClr val="008080"/>
                </a:solidFill>
              </a:rPr>
              <a:t>Plan de estudios – Ciclo de Fundamento</a:t>
            </a:r>
            <a:endParaRPr lang="es-ES" sz="2600" b="1">
              <a:solidFill>
                <a:srgbClr val="008080"/>
              </a:solidFill>
            </a:endParaRPr>
          </a:p>
        </p:txBody>
      </p:sp>
      <p:pic>
        <p:nvPicPr>
          <p:cNvPr id="27651" name="Imagen 2" descr="Captura de pantalla 2013-10-29 a la(s) 18.17.47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35125"/>
            <a:ext cx="8613775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" y="685800"/>
            <a:ext cx="868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sz="2600" b="1">
                <a:solidFill>
                  <a:srgbClr val="008080"/>
                </a:solidFill>
              </a:rPr>
              <a:t>Plan de estudios – Mención Energía Eólica</a:t>
            </a:r>
            <a:endParaRPr lang="es-ES" sz="2600" b="1">
              <a:solidFill>
                <a:srgbClr val="008080"/>
              </a:solidFill>
            </a:endParaRPr>
          </a:p>
        </p:txBody>
      </p:sp>
      <p:pic>
        <p:nvPicPr>
          <p:cNvPr id="28675" name="Imagen 2" descr="Captura de pantalla 2013-10-29 a la(s) 18.21.37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089150"/>
            <a:ext cx="8839200" cy="276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52400" y="685800"/>
            <a:ext cx="85344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sz="2600" b="1">
                <a:solidFill>
                  <a:srgbClr val="008080"/>
                </a:solidFill>
              </a:rPr>
              <a:t>Plan de estudios – Mención Energía Solar</a:t>
            </a:r>
          </a:p>
        </p:txBody>
      </p:sp>
      <p:pic>
        <p:nvPicPr>
          <p:cNvPr id="29699" name="Imagen 2" descr="Captura de pantalla 2013-10-29 a la(s) 18.24.37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132013"/>
            <a:ext cx="8839200" cy="282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52400" y="685800"/>
            <a:ext cx="8991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sz="2600" b="1">
                <a:solidFill>
                  <a:srgbClr val="008080"/>
                </a:solidFill>
              </a:rPr>
              <a:t>Plan de estudios – Mención Energía de la Biomasa</a:t>
            </a:r>
            <a:endParaRPr lang="es-ES" sz="2600" b="1">
              <a:solidFill>
                <a:srgbClr val="008080"/>
              </a:solidFill>
            </a:endParaRPr>
          </a:p>
        </p:txBody>
      </p:sp>
      <p:pic>
        <p:nvPicPr>
          <p:cNvPr id="30723" name="Imagen 1" descr="Captura de pantalla 2013-10-29 a la(s) 18.28.07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219200"/>
            <a:ext cx="7569200" cy="544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52400" y="44450"/>
            <a:ext cx="4876800" cy="4889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AR" sz="2600" b="1">
                <a:solidFill>
                  <a:srgbClr val="008080"/>
                </a:solidFill>
                <a:latin typeface="Arial" charset="0"/>
                <a:ea typeface="ＭＳ Ｐゴシック" charset="0"/>
              </a:rPr>
              <a:t>Datos de contacto</a:t>
            </a:r>
            <a:endParaRPr lang="es-ES" sz="2600" b="1">
              <a:solidFill>
                <a:srgbClr val="00808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0" y="3886200"/>
            <a:ext cx="9144000" cy="250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s-AR" sz="1600" b="1">
                <a:solidFill>
                  <a:srgbClr val="333333"/>
                </a:solidFill>
                <a:latin typeface="Tahoma" pitchFamily="34" charset="0"/>
              </a:rPr>
              <a:t>Facultad Regional Rosario</a:t>
            </a:r>
          </a:p>
          <a:p>
            <a:pPr algn="ctr">
              <a:spcBef>
                <a:spcPct val="20000"/>
              </a:spcBef>
            </a:pPr>
            <a:r>
              <a:rPr lang="es-AR" sz="1600" b="1">
                <a:solidFill>
                  <a:srgbClr val="333333"/>
                </a:solidFill>
                <a:latin typeface="Tahoma" pitchFamily="34" charset="0"/>
              </a:rPr>
              <a:t>Secretaría de Ciencia, Tecnología y Posgrado</a:t>
            </a:r>
          </a:p>
          <a:p>
            <a:pPr algn="ctr">
              <a:spcBef>
                <a:spcPct val="20000"/>
              </a:spcBef>
            </a:pPr>
            <a:r>
              <a:rPr lang="es-AR" sz="1600" b="1">
                <a:solidFill>
                  <a:srgbClr val="333333"/>
                </a:solidFill>
                <a:latin typeface="Tahoma" pitchFamily="34" charset="0"/>
              </a:rPr>
              <a:t>- Maestría en Energías Renovables -</a:t>
            </a:r>
          </a:p>
          <a:p>
            <a:pPr algn="ctr">
              <a:spcBef>
                <a:spcPct val="20000"/>
              </a:spcBef>
            </a:pPr>
            <a:endParaRPr lang="es-AR" sz="1600" b="1">
              <a:solidFill>
                <a:srgbClr val="333333"/>
              </a:solidFill>
              <a:latin typeface="Tahoma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s-ES" sz="1600" b="1">
                <a:solidFill>
                  <a:srgbClr val="333333"/>
                </a:solidFill>
                <a:latin typeface="Tahoma" pitchFamily="34" charset="0"/>
              </a:rPr>
              <a:t>m</a:t>
            </a:r>
            <a:r>
              <a:rPr lang="es-AR" sz="1600" b="1">
                <a:solidFill>
                  <a:srgbClr val="333333"/>
                </a:solidFill>
                <a:latin typeface="Tahoma" pitchFamily="34" charset="0"/>
              </a:rPr>
              <a:t>er.consulta@frro.utn.edu.ar</a:t>
            </a:r>
          </a:p>
          <a:p>
            <a:pPr algn="ctr"/>
            <a:endParaRPr lang="es-AR" sz="1600" b="1">
              <a:solidFill>
                <a:srgbClr val="333333"/>
              </a:solidFill>
              <a:latin typeface="Tahoma" pitchFamily="34" charset="0"/>
            </a:endParaRPr>
          </a:p>
          <a:p>
            <a:pPr algn="ctr"/>
            <a:endParaRPr lang="es-ES" sz="1600">
              <a:solidFill>
                <a:srgbClr val="333333"/>
              </a:solidFill>
              <a:latin typeface="Tahoma" pitchFamily="34" charset="0"/>
            </a:endParaRPr>
          </a:p>
          <a:p>
            <a:pPr algn="ctr"/>
            <a:r>
              <a:rPr lang="es-ES" sz="1600">
                <a:solidFill>
                  <a:srgbClr val="333333"/>
                </a:solidFill>
                <a:latin typeface="Tahoma" pitchFamily="34" charset="0"/>
              </a:rPr>
              <a:t>ZEBALLOS 1341 – S2000BQA – ROSARIO</a:t>
            </a:r>
          </a:p>
          <a:p>
            <a:pPr algn="ctr"/>
            <a:r>
              <a:rPr lang="es-ES" sz="1600">
                <a:solidFill>
                  <a:srgbClr val="333333"/>
                </a:solidFill>
                <a:latin typeface="Tahoma" pitchFamily="34" charset="0"/>
              </a:rPr>
              <a:t>(+54) - (341) - 448-0158 / 448-1871 / 448-4909 int. 144 </a:t>
            </a:r>
            <a:r>
              <a:rPr lang="es-ES" sz="1600" b="1">
                <a:solidFill>
                  <a:srgbClr val="333333"/>
                </a:solidFill>
                <a:latin typeface="Tahoma" pitchFamily="34" charset="0"/>
              </a:rPr>
              <a:t>	</a:t>
            </a:r>
          </a:p>
        </p:txBody>
      </p:sp>
      <p:pic>
        <p:nvPicPr>
          <p:cNvPr id="14347" name="Picture 1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34179"/>
          <a:stretch/>
        </p:blipFill>
        <p:spPr bwMode="auto">
          <a:xfrm>
            <a:off x="3030538" y="2522538"/>
            <a:ext cx="3159125" cy="754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1748" name="Picture 12" descr="logo 1"/>
          <p:cNvPicPr>
            <a:picLocks noChangeAspect="1" noChangeArrowheads="1"/>
          </p:cNvPicPr>
          <p:nvPr/>
        </p:nvPicPr>
        <p:blipFill>
          <a:blip r:embed="rId3"/>
          <a:srcRect r="74857"/>
          <a:stretch>
            <a:fillRect/>
          </a:stretch>
        </p:blipFill>
        <p:spPr bwMode="auto">
          <a:xfrm>
            <a:off x="4176713" y="1246188"/>
            <a:ext cx="8509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52400" y="685800"/>
            <a:ext cx="487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AR" sz="2600" b="1">
                <a:solidFill>
                  <a:srgbClr val="008080"/>
                </a:solidFill>
                <a:latin typeface="Arial" charset="0"/>
                <a:ea typeface="ＭＳ Ｐゴシック" charset="0"/>
              </a:rPr>
              <a:t>Contenido</a:t>
            </a:r>
            <a:endParaRPr lang="es-ES" sz="2600" b="1">
              <a:solidFill>
                <a:srgbClr val="00808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2819400" y="1371600"/>
            <a:ext cx="3886200" cy="495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indent="355600">
              <a:spcBef>
                <a:spcPct val="50000"/>
              </a:spcBef>
              <a:buFontTx/>
              <a:buChar char="•"/>
            </a:pPr>
            <a:r>
              <a:rPr lang="es-AR" sz="2200">
                <a:latin typeface="Tahoma" pitchFamily="34" charset="0"/>
              </a:rPr>
              <a:t>Contexto</a:t>
            </a:r>
          </a:p>
          <a:p>
            <a:pPr indent="355600">
              <a:spcBef>
                <a:spcPct val="50000"/>
              </a:spcBef>
              <a:buFontTx/>
              <a:buChar char="•"/>
            </a:pPr>
            <a:r>
              <a:rPr lang="es-AR" sz="2200">
                <a:latin typeface="Tahoma" pitchFamily="34" charset="0"/>
              </a:rPr>
              <a:t>Objetivos</a:t>
            </a:r>
          </a:p>
          <a:p>
            <a:pPr indent="355600">
              <a:spcBef>
                <a:spcPct val="50000"/>
              </a:spcBef>
              <a:buFontTx/>
              <a:buChar char="•"/>
            </a:pPr>
            <a:r>
              <a:rPr lang="es-AR" sz="2200">
                <a:latin typeface="Tahoma" pitchFamily="34" charset="0"/>
              </a:rPr>
              <a:t>Perfil del egresado</a:t>
            </a:r>
          </a:p>
          <a:p>
            <a:pPr indent="355600">
              <a:spcBef>
                <a:spcPct val="50000"/>
              </a:spcBef>
              <a:buFontTx/>
              <a:buChar char="•"/>
            </a:pPr>
            <a:r>
              <a:rPr lang="es-AR" sz="2200">
                <a:latin typeface="Tahoma" pitchFamily="34" charset="0"/>
              </a:rPr>
              <a:t>Admisión</a:t>
            </a:r>
          </a:p>
          <a:p>
            <a:pPr indent="355600">
              <a:spcBef>
                <a:spcPct val="50000"/>
              </a:spcBef>
              <a:buFontTx/>
              <a:buChar char="•"/>
            </a:pPr>
            <a:r>
              <a:rPr lang="es-AR" sz="2200">
                <a:latin typeface="Tahoma" pitchFamily="34" charset="0"/>
              </a:rPr>
              <a:t>Instituciones participantes</a:t>
            </a:r>
          </a:p>
          <a:p>
            <a:pPr indent="355600">
              <a:spcBef>
                <a:spcPct val="50000"/>
              </a:spcBef>
              <a:buFontTx/>
              <a:buChar char="•"/>
            </a:pPr>
            <a:r>
              <a:rPr lang="es-AR" sz="2200">
                <a:latin typeface="Tahoma" pitchFamily="34" charset="0"/>
              </a:rPr>
              <a:t>Modalidad de cursada</a:t>
            </a:r>
          </a:p>
          <a:p>
            <a:pPr indent="355600">
              <a:spcBef>
                <a:spcPct val="50000"/>
              </a:spcBef>
              <a:buFontTx/>
              <a:buChar char="•"/>
            </a:pPr>
            <a:r>
              <a:rPr lang="es-AR" sz="2200">
                <a:latin typeface="Tahoma" pitchFamily="34" charset="0"/>
              </a:rPr>
              <a:t>Duración</a:t>
            </a:r>
          </a:p>
          <a:p>
            <a:pPr indent="355600">
              <a:spcBef>
                <a:spcPct val="50000"/>
              </a:spcBef>
              <a:buFontTx/>
              <a:buChar char="•"/>
            </a:pPr>
            <a:r>
              <a:rPr lang="es-AR" sz="2200">
                <a:latin typeface="Tahoma" pitchFamily="34" charset="0"/>
              </a:rPr>
              <a:t>Aranceles</a:t>
            </a:r>
          </a:p>
          <a:p>
            <a:pPr indent="355600">
              <a:spcBef>
                <a:spcPct val="50000"/>
              </a:spcBef>
              <a:buFontTx/>
              <a:buChar char="•"/>
            </a:pPr>
            <a:r>
              <a:rPr lang="es-AR" sz="2200">
                <a:latin typeface="Tahoma" pitchFamily="34" charset="0"/>
              </a:rPr>
              <a:t>Estructura de la carrera</a:t>
            </a:r>
          </a:p>
          <a:p>
            <a:pPr indent="355600">
              <a:spcBef>
                <a:spcPct val="50000"/>
              </a:spcBef>
              <a:buFontTx/>
              <a:buChar char="•"/>
            </a:pPr>
            <a:r>
              <a:rPr lang="es-AR" sz="2200">
                <a:latin typeface="Tahoma" pitchFamily="34" charset="0"/>
              </a:rPr>
              <a:t>Plan de estudios</a:t>
            </a:r>
            <a:endParaRPr lang="es-ES" sz="22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52400" y="685800"/>
            <a:ext cx="487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AR" sz="2600" b="1">
                <a:solidFill>
                  <a:srgbClr val="008080"/>
                </a:solidFill>
                <a:latin typeface="Arial" charset="0"/>
                <a:ea typeface="ＭＳ Ｐゴシック" charset="0"/>
              </a:rPr>
              <a:t>Contexto</a:t>
            </a:r>
            <a:endParaRPr lang="es-ES" sz="2600" b="1">
              <a:solidFill>
                <a:srgbClr val="00808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6387" name="CuadroTexto 3"/>
          <p:cNvSpPr txBox="1">
            <a:spLocks noChangeArrowheads="1"/>
          </p:cNvSpPr>
          <p:nvPr/>
        </p:nvSpPr>
        <p:spPr bwMode="auto">
          <a:xfrm>
            <a:off x="457200" y="1776413"/>
            <a:ext cx="8215313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200"/>
              <a:t>Desde 2008, el desarrollo de la energía eólica se ha duplicado. El mundo alcanza los 300 GW (75 GW China, 60 GW USA, 31 GW Alemania. 2,5% de la electricidad mundial - 30% de penetración en Dinamarca, 20% en Portugal, 18% en España).</a:t>
            </a:r>
          </a:p>
          <a:p>
            <a:pPr algn="ctr"/>
            <a:endParaRPr lang="es-ES" sz="2200"/>
          </a:p>
          <a:p>
            <a:pPr algn="ctr"/>
            <a:r>
              <a:rPr lang="es-ES" sz="2200"/>
              <a:t>Argentina cuenta con condiciones naturales inmejorables y una tremenda necesidad de diversificar su matriz hacia el uso de recursos no fósiles y más económicos como la eólica.</a:t>
            </a:r>
          </a:p>
          <a:p>
            <a:pPr algn="ctr"/>
            <a:endParaRPr lang="es-ES" sz="2200"/>
          </a:p>
          <a:p>
            <a:pPr algn="ctr"/>
            <a:r>
              <a:rPr lang="es-ES" sz="2200"/>
              <a:t>Las regulaciones y políticas públicas de mediano y largo plazo han sido fundamentales para estimular este tremendo crecimiento.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Imagen 5" descr="Sin título-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3" y="1270000"/>
            <a:ext cx="8510587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52400" y="685800"/>
            <a:ext cx="487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AR" sz="2600" b="1">
                <a:solidFill>
                  <a:srgbClr val="008080"/>
                </a:solidFill>
                <a:latin typeface="Arial" charset="0"/>
                <a:ea typeface="ＭＳ Ｐゴシック" charset="0"/>
              </a:rPr>
              <a:t>Contexto</a:t>
            </a:r>
            <a:endParaRPr lang="es-ES" sz="2600" b="1">
              <a:solidFill>
                <a:srgbClr val="00808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295400" y="1360488"/>
            <a:ext cx="6477000" cy="69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s-AR" b="1">
                <a:latin typeface="Tahoma" pitchFamily="34" charset="0"/>
              </a:rPr>
              <a:t>PUESTOS DE TRABAJO</a:t>
            </a:r>
          </a:p>
          <a:p>
            <a:pPr algn="ctr">
              <a:spcBef>
                <a:spcPct val="20000"/>
              </a:spcBef>
            </a:pPr>
            <a:r>
              <a:rPr lang="es-AR" b="1">
                <a:latin typeface="Tahoma" pitchFamily="34" charset="0"/>
              </a:rPr>
              <a:t>EN EL SECTOR EÓLICO MUNDIAL</a:t>
            </a:r>
            <a:endParaRPr lang="es-ES" b="1">
              <a:latin typeface="Tahoma" pitchFamily="34" charset="0"/>
            </a:endParaRP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5410200" y="48768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AR" b="1">
                <a:latin typeface="Arial" charset="0"/>
                <a:ea typeface="ＭＳ Ｐゴシック" charset="0"/>
              </a:rPr>
              <a:t>&gt; 2.000.000 @ 2020</a:t>
            </a:r>
            <a:endParaRPr lang="es-ES" b="1">
              <a:latin typeface="Arial" charset="0"/>
              <a:ea typeface="ＭＳ Ｐゴシック" charset="0"/>
            </a:endParaRP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0" y="6553200"/>
            <a:ext cx="5562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AU" sz="1200">
                <a:latin typeface="Arial" charset="0"/>
                <a:ea typeface="ＭＳ Ｐゴシック" charset="0"/>
              </a:rPr>
              <a:t>Fuente: WWEA (World Wind Energy Association)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52400" y="685800"/>
            <a:ext cx="487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AR" sz="2600" b="1">
                <a:solidFill>
                  <a:srgbClr val="008080"/>
                </a:solidFill>
                <a:latin typeface="Arial" charset="0"/>
                <a:ea typeface="ＭＳ Ｐゴシック" charset="0"/>
              </a:rPr>
              <a:t>Contexto</a:t>
            </a:r>
            <a:endParaRPr lang="es-ES" sz="2600" b="1">
              <a:solidFill>
                <a:srgbClr val="00808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0" y="6553200"/>
            <a:ext cx="5562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1200"/>
              <a:t>Fuente: EWEA (European Wind Energy Association) – Wind at Work Report</a:t>
            </a:r>
          </a:p>
        </p:txBody>
      </p:sp>
      <p:grpSp>
        <p:nvGrpSpPr>
          <p:cNvPr id="18436" name="Group 8"/>
          <p:cNvGrpSpPr>
            <a:grpSpLocks/>
          </p:cNvGrpSpPr>
          <p:nvPr/>
        </p:nvGrpSpPr>
        <p:grpSpPr bwMode="auto">
          <a:xfrm>
            <a:off x="1377950" y="1311275"/>
            <a:ext cx="6165850" cy="2422525"/>
            <a:chOff x="144" y="1149"/>
            <a:chExt cx="5517" cy="2493"/>
          </a:xfrm>
        </p:grpSpPr>
        <p:pic>
          <p:nvPicPr>
            <p:cNvPr id="18439" name="Picture 9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1200"/>
              <a:ext cx="5517" cy="2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38" name="Freeform 10"/>
            <p:cNvSpPr>
              <a:spLocks/>
            </p:cNvSpPr>
            <p:nvPr/>
          </p:nvSpPr>
          <p:spPr bwMode="auto">
            <a:xfrm>
              <a:off x="259" y="1149"/>
              <a:ext cx="5190" cy="2299"/>
            </a:xfrm>
            <a:custGeom>
              <a:avLst/>
              <a:gdLst>
                <a:gd name="T0" fmla="*/ 66 w 5190"/>
                <a:gd name="T1" fmla="*/ 2109 h 2299"/>
                <a:gd name="T2" fmla="*/ 161 w 5190"/>
                <a:gd name="T3" fmla="*/ 1903 h 2299"/>
                <a:gd name="T4" fmla="*/ 75 w 5190"/>
                <a:gd name="T5" fmla="*/ 1783 h 2299"/>
                <a:gd name="T6" fmla="*/ 118 w 5190"/>
                <a:gd name="T7" fmla="*/ 1525 h 2299"/>
                <a:gd name="T8" fmla="*/ 170 w 5190"/>
                <a:gd name="T9" fmla="*/ 1473 h 2299"/>
                <a:gd name="T10" fmla="*/ 109 w 5190"/>
                <a:gd name="T11" fmla="*/ 1207 h 2299"/>
                <a:gd name="T12" fmla="*/ 152 w 5190"/>
                <a:gd name="T13" fmla="*/ 1164 h 2299"/>
                <a:gd name="T14" fmla="*/ 195 w 5190"/>
                <a:gd name="T15" fmla="*/ 1009 h 2299"/>
                <a:gd name="T16" fmla="*/ 127 w 5190"/>
                <a:gd name="T17" fmla="*/ 940 h 2299"/>
                <a:gd name="T18" fmla="*/ 127 w 5190"/>
                <a:gd name="T19" fmla="*/ 691 h 2299"/>
                <a:gd name="T20" fmla="*/ 324 w 5190"/>
                <a:gd name="T21" fmla="*/ 493 h 2299"/>
                <a:gd name="T22" fmla="*/ 273 w 5190"/>
                <a:gd name="T23" fmla="*/ 373 h 2299"/>
                <a:gd name="T24" fmla="*/ 238 w 5190"/>
                <a:gd name="T25" fmla="*/ 166 h 2299"/>
                <a:gd name="T26" fmla="*/ 462 w 5190"/>
                <a:gd name="T27" fmla="*/ 89 h 2299"/>
                <a:gd name="T28" fmla="*/ 986 w 5190"/>
                <a:gd name="T29" fmla="*/ 80 h 2299"/>
                <a:gd name="T30" fmla="*/ 1115 w 5190"/>
                <a:gd name="T31" fmla="*/ 29 h 2299"/>
                <a:gd name="T32" fmla="*/ 2027 w 5190"/>
                <a:gd name="T33" fmla="*/ 72 h 2299"/>
                <a:gd name="T34" fmla="*/ 3462 w 5190"/>
                <a:gd name="T35" fmla="*/ 37 h 2299"/>
                <a:gd name="T36" fmla="*/ 4176 w 5190"/>
                <a:gd name="T37" fmla="*/ 115 h 2299"/>
                <a:gd name="T38" fmla="*/ 4889 w 5190"/>
                <a:gd name="T39" fmla="*/ 252 h 2299"/>
                <a:gd name="T40" fmla="*/ 4984 w 5190"/>
                <a:gd name="T41" fmla="*/ 312 h 2299"/>
                <a:gd name="T42" fmla="*/ 5044 w 5190"/>
                <a:gd name="T43" fmla="*/ 441 h 2299"/>
                <a:gd name="T44" fmla="*/ 5190 w 5190"/>
                <a:gd name="T45" fmla="*/ 613 h 2299"/>
                <a:gd name="T46" fmla="*/ 5139 w 5190"/>
                <a:gd name="T47" fmla="*/ 665 h 2299"/>
                <a:gd name="T48" fmla="*/ 5139 w 5190"/>
                <a:gd name="T49" fmla="*/ 794 h 2299"/>
                <a:gd name="T50" fmla="*/ 5096 w 5190"/>
                <a:gd name="T51" fmla="*/ 914 h 2299"/>
                <a:gd name="T52" fmla="*/ 5061 w 5190"/>
                <a:gd name="T53" fmla="*/ 1103 h 2299"/>
                <a:gd name="T54" fmla="*/ 5027 w 5190"/>
                <a:gd name="T55" fmla="*/ 1301 h 2299"/>
                <a:gd name="T56" fmla="*/ 5001 w 5190"/>
                <a:gd name="T57" fmla="*/ 1585 h 2299"/>
                <a:gd name="T58" fmla="*/ 5053 w 5190"/>
                <a:gd name="T59" fmla="*/ 1886 h 2299"/>
                <a:gd name="T60" fmla="*/ 4984 w 5190"/>
                <a:gd name="T61" fmla="*/ 2083 h 2299"/>
                <a:gd name="T62" fmla="*/ 4580 w 5190"/>
                <a:gd name="T63" fmla="*/ 2126 h 2299"/>
                <a:gd name="T64" fmla="*/ 3505 w 5190"/>
                <a:gd name="T65" fmla="*/ 2144 h 2299"/>
                <a:gd name="T66" fmla="*/ 2998 w 5190"/>
                <a:gd name="T67" fmla="*/ 2273 h 2299"/>
                <a:gd name="T68" fmla="*/ 2285 w 5190"/>
                <a:gd name="T69" fmla="*/ 2255 h 2299"/>
                <a:gd name="T70" fmla="*/ 2147 w 5190"/>
                <a:gd name="T71" fmla="*/ 2204 h 2299"/>
                <a:gd name="T72" fmla="*/ 1047 w 5190"/>
                <a:gd name="T73" fmla="*/ 2230 h 2299"/>
                <a:gd name="T74" fmla="*/ 221 w 5190"/>
                <a:gd name="T75" fmla="*/ 2273 h 229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190" h="2299">
                  <a:moveTo>
                    <a:pt x="221" y="2273"/>
                  </a:moveTo>
                  <a:cubicBezTo>
                    <a:pt x="168" y="2219"/>
                    <a:pt x="119" y="2162"/>
                    <a:pt x="66" y="2109"/>
                  </a:cubicBezTo>
                  <a:cubicBezTo>
                    <a:pt x="63" y="2100"/>
                    <a:pt x="49" y="2055"/>
                    <a:pt x="49" y="2049"/>
                  </a:cubicBezTo>
                  <a:cubicBezTo>
                    <a:pt x="49" y="1985"/>
                    <a:pt x="114" y="1939"/>
                    <a:pt x="161" y="1903"/>
                  </a:cubicBezTo>
                  <a:cubicBezTo>
                    <a:pt x="185" y="1855"/>
                    <a:pt x="190" y="1872"/>
                    <a:pt x="135" y="1826"/>
                  </a:cubicBezTo>
                  <a:cubicBezTo>
                    <a:pt x="116" y="1810"/>
                    <a:pt x="75" y="1783"/>
                    <a:pt x="75" y="1783"/>
                  </a:cubicBezTo>
                  <a:cubicBezTo>
                    <a:pt x="47" y="1727"/>
                    <a:pt x="0" y="1668"/>
                    <a:pt x="75" y="1619"/>
                  </a:cubicBezTo>
                  <a:cubicBezTo>
                    <a:pt x="91" y="1588"/>
                    <a:pt x="98" y="1553"/>
                    <a:pt x="118" y="1525"/>
                  </a:cubicBezTo>
                  <a:cubicBezTo>
                    <a:pt x="124" y="1516"/>
                    <a:pt x="137" y="1514"/>
                    <a:pt x="144" y="1507"/>
                  </a:cubicBezTo>
                  <a:cubicBezTo>
                    <a:pt x="154" y="1497"/>
                    <a:pt x="161" y="1484"/>
                    <a:pt x="170" y="1473"/>
                  </a:cubicBezTo>
                  <a:cubicBezTo>
                    <a:pt x="188" y="1415"/>
                    <a:pt x="123" y="1357"/>
                    <a:pt x="92" y="1310"/>
                  </a:cubicBezTo>
                  <a:cubicBezTo>
                    <a:pt x="79" y="1268"/>
                    <a:pt x="90" y="1244"/>
                    <a:pt x="109" y="1207"/>
                  </a:cubicBezTo>
                  <a:cubicBezTo>
                    <a:pt x="113" y="1199"/>
                    <a:pt x="112" y="1187"/>
                    <a:pt x="118" y="1181"/>
                  </a:cubicBezTo>
                  <a:cubicBezTo>
                    <a:pt x="127" y="1172"/>
                    <a:pt x="141" y="1170"/>
                    <a:pt x="152" y="1164"/>
                  </a:cubicBezTo>
                  <a:cubicBezTo>
                    <a:pt x="171" y="1136"/>
                    <a:pt x="185" y="1106"/>
                    <a:pt x="204" y="1078"/>
                  </a:cubicBezTo>
                  <a:cubicBezTo>
                    <a:pt x="201" y="1055"/>
                    <a:pt x="204" y="1031"/>
                    <a:pt x="195" y="1009"/>
                  </a:cubicBezTo>
                  <a:cubicBezTo>
                    <a:pt x="191" y="1000"/>
                    <a:pt x="177" y="999"/>
                    <a:pt x="170" y="992"/>
                  </a:cubicBezTo>
                  <a:cubicBezTo>
                    <a:pt x="154" y="976"/>
                    <a:pt x="143" y="956"/>
                    <a:pt x="127" y="940"/>
                  </a:cubicBezTo>
                  <a:cubicBezTo>
                    <a:pt x="122" y="920"/>
                    <a:pt x="108" y="901"/>
                    <a:pt x="109" y="880"/>
                  </a:cubicBezTo>
                  <a:cubicBezTo>
                    <a:pt x="112" y="817"/>
                    <a:pt x="119" y="754"/>
                    <a:pt x="127" y="691"/>
                  </a:cubicBezTo>
                  <a:cubicBezTo>
                    <a:pt x="128" y="682"/>
                    <a:pt x="129" y="671"/>
                    <a:pt x="135" y="665"/>
                  </a:cubicBezTo>
                  <a:cubicBezTo>
                    <a:pt x="194" y="606"/>
                    <a:pt x="278" y="564"/>
                    <a:pt x="324" y="493"/>
                  </a:cubicBezTo>
                  <a:cubicBezTo>
                    <a:pt x="300" y="362"/>
                    <a:pt x="341" y="532"/>
                    <a:pt x="281" y="424"/>
                  </a:cubicBezTo>
                  <a:cubicBezTo>
                    <a:pt x="273" y="409"/>
                    <a:pt x="278" y="390"/>
                    <a:pt x="273" y="373"/>
                  </a:cubicBezTo>
                  <a:cubicBezTo>
                    <a:pt x="267" y="352"/>
                    <a:pt x="254" y="333"/>
                    <a:pt x="247" y="312"/>
                  </a:cubicBezTo>
                  <a:cubicBezTo>
                    <a:pt x="244" y="263"/>
                    <a:pt x="243" y="215"/>
                    <a:pt x="238" y="166"/>
                  </a:cubicBezTo>
                  <a:cubicBezTo>
                    <a:pt x="238" y="162"/>
                    <a:pt x="217" y="102"/>
                    <a:pt x="238" y="98"/>
                  </a:cubicBezTo>
                  <a:cubicBezTo>
                    <a:pt x="311" y="84"/>
                    <a:pt x="387" y="92"/>
                    <a:pt x="462" y="89"/>
                  </a:cubicBezTo>
                  <a:cubicBezTo>
                    <a:pt x="566" y="67"/>
                    <a:pt x="665" y="79"/>
                    <a:pt x="771" y="89"/>
                  </a:cubicBezTo>
                  <a:cubicBezTo>
                    <a:pt x="843" y="86"/>
                    <a:pt x="915" y="90"/>
                    <a:pt x="986" y="80"/>
                  </a:cubicBezTo>
                  <a:cubicBezTo>
                    <a:pt x="998" y="78"/>
                    <a:pt x="1001" y="60"/>
                    <a:pt x="1012" y="55"/>
                  </a:cubicBezTo>
                  <a:cubicBezTo>
                    <a:pt x="1030" y="46"/>
                    <a:pt x="1093" y="30"/>
                    <a:pt x="1115" y="29"/>
                  </a:cubicBezTo>
                  <a:cubicBezTo>
                    <a:pt x="1284" y="24"/>
                    <a:pt x="1454" y="23"/>
                    <a:pt x="1623" y="20"/>
                  </a:cubicBezTo>
                  <a:cubicBezTo>
                    <a:pt x="1774" y="45"/>
                    <a:pt x="1871" y="65"/>
                    <a:pt x="2027" y="72"/>
                  </a:cubicBezTo>
                  <a:cubicBezTo>
                    <a:pt x="2350" y="61"/>
                    <a:pt x="2661" y="37"/>
                    <a:pt x="2981" y="29"/>
                  </a:cubicBezTo>
                  <a:cubicBezTo>
                    <a:pt x="3140" y="10"/>
                    <a:pt x="3305" y="0"/>
                    <a:pt x="3462" y="37"/>
                  </a:cubicBezTo>
                  <a:cubicBezTo>
                    <a:pt x="3583" y="110"/>
                    <a:pt x="3573" y="78"/>
                    <a:pt x="3780" y="89"/>
                  </a:cubicBezTo>
                  <a:cubicBezTo>
                    <a:pt x="3912" y="96"/>
                    <a:pt x="4044" y="106"/>
                    <a:pt x="4176" y="115"/>
                  </a:cubicBezTo>
                  <a:cubicBezTo>
                    <a:pt x="4294" y="217"/>
                    <a:pt x="4392" y="264"/>
                    <a:pt x="4546" y="287"/>
                  </a:cubicBezTo>
                  <a:cubicBezTo>
                    <a:pt x="4669" y="281"/>
                    <a:pt x="4770" y="266"/>
                    <a:pt x="4889" y="252"/>
                  </a:cubicBezTo>
                  <a:cubicBezTo>
                    <a:pt x="4918" y="255"/>
                    <a:pt x="4951" y="246"/>
                    <a:pt x="4975" y="261"/>
                  </a:cubicBezTo>
                  <a:cubicBezTo>
                    <a:pt x="4990" y="270"/>
                    <a:pt x="4975" y="297"/>
                    <a:pt x="4984" y="312"/>
                  </a:cubicBezTo>
                  <a:cubicBezTo>
                    <a:pt x="4996" y="333"/>
                    <a:pt x="5036" y="364"/>
                    <a:pt x="5036" y="364"/>
                  </a:cubicBezTo>
                  <a:cubicBezTo>
                    <a:pt x="5039" y="390"/>
                    <a:pt x="5035" y="417"/>
                    <a:pt x="5044" y="441"/>
                  </a:cubicBezTo>
                  <a:cubicBezTo>
                    <a:pt x="5052" y="462"/>
                    <a:pt x="5110" y="495"/>
                    <a:pt x="5122" y="510"/>
                  </a:cubicBezTo>
                  <a:cubicBezTo>
                    <a:pt x="5148" y="542"/>
                    <a:pt x="5190" y="613"/>
                    <a:pt x="5190" y="613"/>
                  </a:cubicBezTo>
                  <a:cubicBezTo>
                    <a:pt x="5184" y="622"/>
                    <a:pt x="5180" y="632"/>
                    <a:pt x="5173" y="639"/>
                  </a:cubicBezTo>
                  <a:cubicBezTo>
                    <a:pt x="5163" y="649"/>
                    <a:pt x="5148" y="654"/>
                    <a:pt x="5139" y="665"/>
                  </a:cubicBezTo>
                  <a:cubicBezTo>
                    <a:pt x="5131" y="675"/>
                    <a:pt x="5123" y="729"/>
                    <a:pt x="5122" y="734"/>
                  </a:cubicBezTo>
                  <a:cubicBezTo>
                    <a:pt x="5128" y="754"/>
                    <a:pt x="5131" y="775"/>
                    <a:pt x="5139" y="794"/>
                  </a:cubicBezTo>
                  <a:cubicBezTo>
                    <a:pt x="5143" y="804"/>
                    <a:pt x="5155" y="810"/>
                    <a:pt x="5156" y="820"/>
                  </a:cubicBezTo>
                  <a:cubicBezTo>
                    <a:pt x="5161" y="859"/>
                    <a:pt x="5124" y="896"/>
                    <a:pt x="5096" y="914"/>
                  </a:cubicBezTo>
                  <a:cubicBezTo>
                    <a:pt x="5079" y="949"/>
                    <a:pt x="5062" y="962"/>
                    <a:pt x="5053" y="1000"/>
                  </a:cubicBezTo>
                  <a:cubicBezTo>
                    <a:pt x="5056" y="1034"/>
                    <a:pt x="5049" y="1071"/>
                    <a:pt x="5061" y="1103"/>
                  </a:cubicBezTo>
                  <a:cubicBezTo>
                    <a:pt x="5073" y="1136"/>
                    <a:pt x="5122" y="1189"/>
                    <a:pt x="5122" y="1189"/>
                  </a:cubicBezTo>
                  <a:cubicBezTo>
                    <a:pt x="5081" y="1247"/>
                    <a:pt x="5066" y="1251"/>
                    <a:pt x="5027" y="1301"/>
                  </a:cubicBezTo>
                  <a:cubicBezTo>
                    <a:pt x="5004" y="1390"/>
                    <a:pt x="5030" y="1265"/>
                    <a:pt x="5036" y="1396"/>
                  </a:cubicBezTo>
                  <a:cubicBezTo>
                    <a:pt x="5041" y="1510"/>
                    <a:pt x="5036" y="1504"/>
                    <a:pt x="5001" y="1585"/>
                  </a:cubicBezTo>
                  <a:cubicBezTo>
                    <a:pt x="4990" y="1676"/>
                    <a:pt x="4988" y="1662"/>
                    <a:pt x="5001" y="1774"/>
                  </a:cubicBezTo>
                  <a:cubicBezTo>
                    <a:pt x="5006" y="1814"/>
                    <a:pt x="5040" y="1848"/>
                    <a:pt x="5053" y="1886"/>
                  </a:cubicBezTo>
                  <a:cubicBezTo>
                    <a:pt x="5050" y="1940"/>
                    <a:pt x="5054" y="1995"/>
                    <a:pt x="5044" y="2049"/>
                  </a:cubicBezTo>
                  <a:cubicBezTo>
                    <a:pt x="5039" y="2077"/>
                    <a:pt x="5002" y="2078"/>
                    <a:pt x="4984" y="2083"/>
                  </a:cubicBezTo>
                  <a:cubicBezTo>
                    <a:pt x="4887" y="2110"/>
                    <a:pt x="5105" y="2074"/>
                    <a:pt x="4821" y="2109"/>
                  </a:cubicBezTo>
                  <a:cubicBezTo>
                    <a:pt x="4722" y="2143"/>
                    <a:pt x="4847" y="2103"/>
                    <a:pt x="4580" y="2126"/>
                  </a:cubicBezTo>
                  <a:cubicBezTo>
                    <a:pt x="4536" y="2130"/>
                    <a:pt x="4494" y="2144"/>
                    <a:pt x="4451" y="2152"/>
                  </a:cubicBezTo>
                  <a:cubicBezTo>
                    <a:pt x="4135" y="2115"/>
                    <a:pt x="3822" y="2131"/>
                    <a:pt x="3505" y="2144"/>
                  </a:cubicBezTo>
                  <a:cubicBezTo>
                    <a:pt x="3367" y="2192"/>
                    <a:pt x="3295" y="2219"/>
                    <a:pt x="3153" y="2230"/>
                  </a:cubicBezTo>
                  <a:cubicBezTo>
                    <a:pt x="3099" y="2240"/>
                    <a:pt x="3051" y="2262"/>
                    <a:pt x="2998" y="2273"/>
                  </a:cubicBezTo>
                  <a:cubicBezTo>
                    <a:pt x="2961" y="2270"/>
                    <a:pt x="2923" y="2265"/>
                    <a:pt x="2886" y="2264"/>
                  </a:cubicBezTo>
                  <a:cubicBezTo>
                    <a:pt x="2686" y="2259"/>
                    <a:pt x="2485" y="2269"/>
                    <a:pt x="2285" y="2255"/>
                  </a:cubicBezTo>
                  <a:cubicBezTo>
                    <a:pt x="2272" y="2254"/>
                    <a:pt x="2277" y="2229"/>
                    <a:pt x="2267" y="2221"/>
                  </a:cubicBezTo>
                  <a:cubicBezTo>
                    <a:pt x="2236" y="2195"/>
                    <a:pt x="2187" y="2208"/>
                    <a:pt x="2147" y="2204"/>
                  </a:cubicBezTo>
                  <a:cubicBezTo>
                    <a:pt x="2089" y="2214"/>
                    <a:pt x="2034" y="2245"/>
                    <a:pt x="1975" y="2247"/>
                  </a:cubicBezTo>
                  <a:cubicBezTo>
                    <a:pt x="1886" y="2249"/>
                    <a:pt x="1216" y="2234"/>
                    <a:pt x="1047" y="2230"/>
                  </a:cubicBezTo>
                  <a:cubicBezTo>
                    <a:pt x="934" y="2201"/>
                    <a:pt x="816" y="2227"/>
                    <a:pt x="703" y="2247"/>
                  </a:cubicBezTo>
                  <a:cubicBezTo>
                    <a:pt x="566" y="2271"/>
                    <a:pt x="360" y="2299"/>
                    <a:pt x="221" y="2273"/>
                  </a:cubicBezTo>
                  <a:close/>
                </a:path>
              </a:pathLst>
            </a:custGeom>
            <a:solidFill>
              <a:srgbClr val="DDDDDD">
                <a:alpha val="14902"/>
              </a:srgbClr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838200" y="3810000"/>
            <a:ext cx="7620000" cy="229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b="1">
                <a:solidFill>
                  <a:srgbClr val="006699"/>
                </a:solidFill>
              </a:rPr>
              <a:t>Escasez de trabajadores calificados</a:t>
            </a:r>
          </a:p>
          <a:p>
            <a:pPr>
              <a:spcBef>
                <a:spcPct val="50000"/>
              </a:spcBef>
            </a:pPr>
            <a:r>
              <a:rPr lang="es-AR" altLang="es-ES" b="1"/>
              <a:t>“</a:t>
            </a:r>
            <a:r>
              <a:rPr lang="es-AR" b="1"/>
              <a:t>En los últimos dos a tres años, las empresas de energía eólica han comunicado repetidamente la grave falta de trabajadores en ciertos rubros…</a:t>
            </a:r>
            <a:r>
              <a:rPr lang="es-AR" altLang="es-ES" b="1"/>
              <a:t>”</a:t>
            </a:r>
            <a:endParaRPr lang="es-AR" b="1"/>
          </a:p>
          <a:p>
            <a:pPr>
              <a:spcBef>
                <a:spcPct val="50000"/>
              </a:spcBef>
            </a:pPr>
            <a:r>
              <a:rPr lang="es-AR" altLang="es-ES" b="1"/>
              <a:t>“</a:t>
            </a:r>
            <a:r>
              <a:rPr lang="es-AR" b="1"/>
              <a:t>Desde el año 2000 al 2007, la potencia eólica en la UE ha aumentado 339%, lo que ha multiplicado las ofertas laborales en todos los sub-sectores…</a:t>
            </a:r>
            <a:r>
              <a:rPr lang="es-AR" altLang="es-ES" b="1"/>
              <a:t>”</a:t>
            </a:r>
            <a:endParaRPr lang="es-ES" b="1"/>
          </a:p>
        </p:txBody>
      </p:sp>
      <p:cxnSp>
        <p:nvCxnSpPr>
          <p:cNvPr id="22540" name="AutoShape 12"/>
          <p:cNvCxnSpPr>
            <a:cxnSpLocks noChangeShapeType="1"/>
            <a:stCxn id="22538" idx="27"/>
            <a:endCxn id="22539" idx="0"/>
          </p:cNvCxnSpPr>
          <p:nvPr/>
        </p:nvCxnSpPr>
        <p:spPr bwMode="auto">
          <a:xfrm flipH="1">
            <a:off x="4648200" y="2574925"/>
            <a:ext cx="2476500" cy="1235075"/>
          </a:xfrm>
          <a:prstGeom prst="curvedConnector4">
            <a:avLst>
              <a:gd name="adj1" fmla="val -16602"/>
              <a:gd name="adj2" fmla="val 8920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52400" y="685800"/>
            <a:ext cx="487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AR" sz="2600" b="1">
                <a:solidFill>
                  <a:srgbClr val="008080"/>
                </a:solidFill>
                <a:latin typeface="Arial" charset="0"/>
                <a:ea typeface="ＭＳ Ｐゴシック" charset="0"/>
              </a:rPr>
              <a:t>Objetivos</a:t>
            </a:r>
            <a:endParaRPr lang="es-ES" sz="2600" b="1">
              <a:solidFill>
                <a:srgbClr val="00808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762000" y="1911350"/>
            <a:ext cx="76200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MX" sz="2400"/>
              <a:t>El principal objetivo de la carrera es promover la formación integral de profesionales en el área de las energías renovables, con especial foco en la realidad local y regional; evaluar los requerimientos de la industria en el marco de la matriz energética actual; aplicar los </a:t>
            </a:r>
            <a:r>
              <a:rPr lang="es-ES" sz="2400"/>
              <a:t>principios y técnicas de diseño y diagnóstico de la gestión energética, abordando los riesgos tecnológicos, económicos, su impacto ambiental y el desarrollo social en diversos escenarios.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52400" y="685800"/>
            <a:ext cx="487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AR" sz="2600" b="1">
                <a:solidFill>
                  <a:srgbClr val="008080"/>
                </a:solidFill>
                <a:latin typeface="Arial" charset="0"/>
                <a:ea typeface="ＭＳ Ｐゴシック" charset="0"/>
              </a:rPr>
              <a:t>Perfil del egresado</a:t>
            </a:r>
            <a:endParaRPr lang="es-ES" sz="2600" b="1">
              <a:solidFill>
                <a:srgbClr val="00808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33400" y="1295400"/>
            <a:ext cx="830580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s-ES" sz="2000"/>
              <a:t>Profesional capacitado para la evaluación y análisis de alternativas, diseño, planificación e implementación de propuestas vinculadas con la gestión energética.</a:t>
            </a:r>
          </a:p>
          <a:p>
            <a:pPr algn="just"/>
            <a:endParaRPr lang="es-ES" sz="2000"/>
          </a:p>
          <a:p>
            <a:pPr algn="just"/>
            <a:r>
              <a:rPr lang="es-ES" sz="2000"/>
              <a:t>Habrá adquirido habilidades de análisis de contexto, toma de decisiones, diseño de soluciones, implementación, operación,  mantenimiento y evaluación de alternativas en materia de energía.</a:t>
            </a:r>
          </a:p>
          <a:p>
            <a:pPr algn="just"/>
            <a:endParaRPr lang="es-ES" sz="2000"/>
          </a:p>
          <a:p>
            <a:pPr algn="just"/>
            <a:r>
              <a:rPr lang="es-ES" sz="2000"/>
              <a:t>Estará, entre otros aspectos, capacitado para: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609600" y="4403725"/>
            <a:ext cx="78486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531813" indent="-531813">
              <a:buFontTx/>
              <a:buChar char="•"/>
            </a:pPr>
            <a:r>
              <a:rPr lang="es-ES" sz="2000"/>
              <a:t>Evaluar escenarios energéticos</a:t>
            </a:r>
          </a:p>
          <a:p>
            <a:pPr marL="531813" indent="-531813">
              <a:buFontTx/>
              <a:buChar char="•"/>
            </a:pPr>
            <a:r>
              <a:rPr lang="es-ES" sz="2000"/>
              <a:t>Gestionar e implementar redes energéticas complejas</a:t>
            </a:r>
          </a:p>
          <a:p>
            <a:pPr marL="531813" indent="-531813">
              <a:buFontTx/>
              <a:buChar char="•"/>
            </a:pPr>
            <a:r>
              <a:rPr lang="es-ES" sz="2000"/>
              <a:t>Coordinar proyectos de investigación y transferencia de tecnología</a:t>
            </a:r>
          </a:p>
          <a:p>
            <a:pPr marL="531813" indent="-531813">
              <a:buFontTx/>
              <a:buChar char="•"/>
            </a:pPr>
            <a:r>
              <a:rPr lang="es-ES" sz="2000"/>
              <a:t>Desarrollar una perspectiva ética, contemplando los factores socio-ambientales por sobre los económico-financieros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52400" y="685800"/>
            <a:ext cx="487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sz="2600" b="1">
                <a:solidFill>
                  <a:srgbClr val="008080"/>
                </a:solidFill>
              </a:rPr>
              <a:t>Admisión</a:t>
            </a:r>
            <a:endParaRPr lang="es-ES" sz="2600" b="1">
              <a:solidFill>
                <a:srgbClr val="008080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143000" y="1889125"/>
            <a:ext cx="6858000" cy="255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indent="531813" algn="just">
              <a:buFontTx/>
              <a:buChar char="•"/>
            </a:pPr>
            <a:r>
              <a:rPr lang="es-ES" sz="2000"/>
              <a:t>Graduado de ingeniería y/o profesional universitario del campo de las ciencias básicas o exactas</a:t>
            </a:r>
          </a:p>
          <a:p>
            <a:pPr indent="531813" algn="just">
              <a:buFontTx/>
              <a:buChar char="•"/>
            </a:pPr>
            <a:endParaRPr lang="es-ES" sz="2000"/>
          </a:p>
          <a:p>
            <a:pPr indent="531813" algn="just">
              <a:buFontTx/>
              <a:buChar char="•"/>
            </a:pPr>
            <a:r>
              <a:rPr lang="es-ES" sz="2000"/>
              <a:t>Preferentemente estar en actividad en el ámbito público o privado relacionado</a:t>
            </a:r>
          </a:p>
          <a:p>
            <a:pPr indent="531813" algn="just">
              <a:buFontTx/>
              <a:buChar char="•"/>
            </a:pPr>
            <a:endParaRPr lang="es-ES" sz="2000"/>
          </a:p>
          <a:p>
            <a:pPr indent="531813" algn="just">
              <a:buFontTx/>
              <a:buChar char="•"/>
            </a:pPr>
            <a:r>
              <a:rPr lang="es-ES" sz="2000"/>
              <a:t>Idioma Inglés: buen nivel oral y escrito, entrevistas personales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5181600" y="2286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AR" sz="1400" b="1">
                <a:solidFill>
                  <a:srgbClr val="008080"/>
                </a:solidFill>
              </a:rPr>
              <a:t>Maestría en Energías Renovables</a:t>
            </a:r>
            <a:endParaRPr lang="es-ES" sz="1400" b="1">
              <a:solidFill>
                <a:srgbClr val="008080"/>
              </a:solidFill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52400" y="685800"/>
            <a:ext cx="487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AR" sz="2600" b="1">
                <a:solidFill>
                  <a:srgbClr val="008080"/>
                </a:solidFill>
                <a:latin typeface="Arial" charset="0"/>
                <a:ea typeface="ＭＳ Ｐゴシック" charset="0"/>
              </a:rPr>
              <a:t>Instituciones participantes</a:t>
            </a:r>
            <a:endParaRPr lang="es-ES" sz="2600" b="1">
              <a:solidFill>
                <a:srgbClr val="00808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1701800"/>
            <a:ext cx="8883650" cy="44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solidFill>
                  <a:srgbClr val="CC0000"/>
                </a:solidFill>
              </a:rPr>
              <a:t>University of Illinois</a:t>
            </a:r>
            <a:r>
              <a:rPr lang="en-GB" sz="1600" b="1"/>
              <a:t> </a:t>
            </a:r>
            <a:r>
              <a:rPr lang="es-ES" sz="1600" b="1">
                <a:solidFill>
                  <a:srgbClr val="006699"/>
                </a:solidFill>
              </a:rPr>
              <a:t>–</a:t>
            </a:r>
            <a:r>
              <a:rPr lang="en-GB" sz="1600" b="1">
                <a:solidFill>
                  <a:srgbClr val="006699"/>
                </a:solidFill>
              </a:rPr>
              <a:t> USA </a:t>
            </a:r>
            <a:r>
              <a:rPr lang="es-ES" sz="1600" b="1">
                <a:solidFill>
                  <a:srgbClr val="006699"/>
                </a:solidFill>
              </a:rPr>
              <a:t>–</a:t>
            </a:r>
          </a:p>
          <a:p>
            <a:pPr>
              <a:spcBef>
                <a:spcPct val="50000"/>
              </a:spcBef>
            </a:pPr>
            <a:r>
              <a:rPr lang="en-GB" sz="1600" b="1">
                <a:solidFill>
                  <a:srgbClr val="CC0000"/>
                </a:solidFill>
              </a:rPr>
              <a:t>RISO/DTU</a:t>
            </a:r>
            <a:r>
              <a:rPr lang="en-GB" sz="1600" b="1"/>
              <a:t> (Riso National Lab. of Denmark / Danish Technical University) </a:t>
            </a:r>
            <a:r>
              <a:rPr lang="es-ES" sz="1600" b="1">
                <a:solidFill>
                  <a:srgbClr val="006699"/>
                </a:solidFill>
              </a:rPr>
              <a:t>–</a:t>
            </a:r>
            <a:r>
              <a:rPr lang="en-GB" sz="1600" b="1">
                <a:solidFill>
                  <a:srgbClr val="006699"/>
                </a:solidFill>
              </a:rPr>
              <a:t> DINAMARCA </a:t>
            </a:r>
            <a:r>
              <a:rPr lang="es-ES" sz="1600" b="1">
                <a:solidFill>
                  <a:srgbClr val="006699"/>
                </a:solidFill>
              </a:rPr>
              <a:t>–</a:t>
            </a:r>
          </a:p>
          <a:p>
            <a:pPr>
              <a:spcBef>
                <a:spcPct val="50000"/>
              </a:spcBef>
            </a:pPr>
            <a:r>
              <a:rPr lang="es-ES" sz="1600" b="1">
                <a:solidFill>
                  <a:srgbClr val="CC0000"/>
                </a:solidFill>
              </a:rPr>
              <a:t>INETI</a:t>
            </a:r>
            <a:r>
              <a:rPr lang="es-ES" sz="1600" b="1"/>
              <a:t> (Instituto Nacional de Engenharia, Tecnologia e Inovação) </a:t>
            </a:r>
            <a:r>
              <a:rPr lang="es-ES" sz="1600" b="1">
                <a:solidFill>
                  <a:srgbClr val="006699"/>
                </a:solidFill>
              </a:rPr>
              <a:t>– PORTUGAL –</a:t>
            </a:r>
          </a:p>
          <a:p>
            <a:pPr>
              <a:spcBef>
                <a:spcPct val="50000"/>
              </a:spcBef>
            </a:pPr>
            <a:r>
              <a:rPr lang="en-GB" sz="1600" b="1">
                <a:solidFill>
                  <a:srgbClr val="CC0000"/>
                </a:solidFill>
              </a:rPr>
              <a:t>Oxford Brookes University</a:t>
            </a:r>
            <a:r>
              <a:rPr lang="en-GB" sz="1600" b="1"/>
              <a:t> </a:t>
            </a:r>
            <a:r>
              <a:rPr lang="es-ES" b="1">
                <a:solidFill>
                  <a:srgbClr val="006699"/>
                </a:solidFill>
              </a:rPr>
              <a:t>–</a:t>
            </a:r>
            <a:r>
              <a:rPr lang="en-GB"/>
              <a:t> </a:t>
            </a:r>
            <a:r>
              <a:rPr lang="en-GB" sz="1600" b="1">
                <a:solidFill>
                  <a:srgbClr val="006699"/>
                </a:solidFill>
              </a:rPr>
              <a:t>REINO UNIDO </a:t>
            </a:r>
            <a:r>
              <a:rPr lang="es-ES" b="1">
                <a:solidFill>
                  <a:srgbClr val="006699"/>
                </a:solidFill>
              </a:rPr>
              <a:t>–</a:t>
            </a:r>
            <a:endParaRPr lang="es-ES" sz="1600" b="1">
              <a:solidFill>
                <a:srgbClr val="006699"/>
              </a:solidFill>
            </a:endParaRPr>
          </a:p>
          <a:p>
            <a:pPr>
              <a:spcBef>
                <a:spcPct val="50000"/>
              </a:spcBef>
            </a:pPr>
            <a:r>
              <a:rPr lang="es-ES" sz="1600" b="1">
                <a:solidFill>
                  <a:srgbClr val="CC0000"/>
                </a:solidFill>
              </a:rPr>
              <a:t>ETH Zurich</a:t>
            </a:r>
            <a:r>
              <a:rPr lang="es-ES" sz="1600" b="1"/>
              <a:t> (Universidad Politécnica Federal de Zurich) </a:t>
            </a:r>
            <a:r>
              <a:rPr lang="es-ES" sz="1600" b="1">
                <a:solidFill>
                  <a:srgbClr val="006699"/>
                </a:solidFill>
              </a:rPr>
              <a:t>– SUIZA –</a:t>
            </a:r>
          </a:p>
          <a:p>
            <a:pPr>
              <a:spcBef>
                <a:spcPct val="50000"/>
              </a:spcBef>
            </a:pPr>
            <a:r>
              <a:rPr lang="en-GB" sz="1600" b="1">
                <a:solidFill>
                  <a:srgbClr val="CC0000"/>
                </a:solidFill>
              </a:rPr>
              <a:t>NTUA </a:t>
            </a:r>
            <a:r>
              <a:rPr lang="en-GB" sz="1600" b="1"/>
              <a:t>(National Technical University of Athens) </a:t>
            </a:r>
            <a:r>
              <a:rPr lang="es-ES" sz="1600" b="1">
                <a:solidFill>
                  <a:srgbClr val="006699"/>
                </a:solidFill>
              </a:rPr>
              <a:t>–</a:t>
            </a:r>
            <a:r>
              <a:rPr lang="en-GB" sz="1600" b="1">
                <a:solidFill>
                  <a:srgbClr val="006699"/>
                </a:solidFill>
              </a:rPr>
              <a:t> GRECIA </a:t>
            </a:r>
            <a:r>
              <a:rPr lang="es-ES" sz="1600" b="1">
                <a:solidFill>
                  <a:srgbClr val="006699"/>
                </a:solidFill>
              </a:rPr>
              <a:t>–</a:t>
            </a:r>
          </a:p>
          <a:p>
            <a:pPr>
              <a:spcBef>
                <a:spcPct val="50000"/>
              </a:spcBef>
            </a:pPr>
            <a:r>
              <a:rPr lang="es-ES" sz="1600" b="1">
                <a:solidFill>
                  <a:srgbClr val="CC0000"/>
                </a:solidFill>
              </a:rPr>
              <a:t>EHU </a:t>
            </a:r>
            <a:r>
              <a:rPr lang="es-ES" sz="1600" b="1"/>
              <a:t>(Universidad del País Vasco) </a:t>
            </a:r>
            <a:r>
              <a:rPr lang="es-ES" sz="1600" b="1">
                <a:solidFill>
                  <a:srgbClr val="006699"/>
                </a:solidFill>
              </a:rPr>
              <a:t>– ESPAÑA – </a:t>
            </a:r>
          </a:p>
          <a:p>
            <a:pPr>
              <a:spcBef>
                <a:spcPct val="50000"/>
              </a:spcBef>
            </a:pPr>
            <a:r>
              <a:rPr lang="es-ES" sz="1600" b="1">
                <a:solidFill>
                  <a:srgbClr val="CC0000"/>
                </a:solidFill>
              </a:rPr>
              <a:t>UFPE </a:t>
            </a:r>
            <a:r>
              <a:rPr lang="es-ES" sz="1600" b="1"/>
              <a:t>(Universidad Federal de Pernambuco) </a:t>
            </a:r>
            <a:r>
              <a:rPr lang="es-ES" sz="1600" b="1">
                <a:solidFill>
                  <a:srgbClr val="006699"/>
                </a:solidFill>
              </a:rPr>
              <a:t>– BRASIL –</a:t>
            </a:r>
          </a:p>
          <a:p>
            <a:pPr>
              <a:spcBef>
                <a:spcPct val="50000"/>
              </a:spcBef>
            </a:pPr>
            <a:r>
              <a:rPr lang="es-ES" sz="1600" b="1">
                <a:solidFill>
                  <a:srgbClr val="CC0000"/>
                </a:solidFill>
              </a:rPr>
              <a:t>UNIFEI</a:t>
            </a:r>
            <a:r>
              <a:rPr lang="es-ES" sz="1600" b="1"/>
              <a:t> (Universidad Federal de Itajubá)</a:t>
            </a:r>
            <a:r>
              <a:rPr lang="es-ES" sz="1600" b="1">
                <a:solidFill>
                  <a:srgbClr val="006699"/>
                </a:solidFill>
              </a:rPr>
              <a:t> – BRASIL –</a:t>
            </a:r>
          </a:p>
          <a:p>
            <a:pPr>
              <a:spcBef>
                <a:spcPct val="50000"/>
              </a:spcBef>
            </a:pPr>
            <a:r>
              <a:rPr lang="es-ES" sz="1600" b="1">
                <a:solidFill>
                  <a:srgbClr val="CC0000"/>
                </a:solidFill>
              </a:rPr>
              <a:t>IEDS/CNEA</a:t>
            </a:r>
            <a:r>
              <a:rPr lang="es-ES" sz="1600" b="1"/>
              <a:t> (Instituto de Energía y Desarrollo Sustentable) </a:t>
            </a:r>
            <a:r>
              <a:rPr lang="es-ES" sz="1600" b="1">
                <a:solidFill>
                  <a:srgbClr val="006699"/>
                </a:solidFill>
              </a:rPr>
              <a:t>– ARGENTINA –</a:t>
            </a:r>
          </a:p>
          <a:p>
            <a:pPr>
              <a:spcBef>
                <a:spcPct val="50000"/>
              </a:spcBef>
            </a:pPr>
            <a:r>
              <a:rPr lang="es-ES" sz="1600" b="1">
                <a:solidFill>
                  <a:srgbClr val="CC0000"/>
                </a:solidFill>
              </a:rPr>
              <a:t>CIMA/CONICET </a:t>
            </a:r>
            <a:r>
              <a:rPr lang="es-ES" sz="1600" b="1"/>
              <a:t>(Centro de Investigaciones del Mar y la Atmósfera) </a:t>
            </a:r>
            <a:r>
              <a:rPr lang="es-ES" sz="1600" b="1">
                <a:solidFill>
                  <a:srgbClr val="006699"/>
                </a:solidFill>
              </a:rPr>
              <a:t>– ARGENTINA –</a:t>
            </a:r>
          </a:p>
          <a:p>
            <a:pPr>
              <a:spcBef>
                <a:spcPct val="50000"/>
              </a:spcBef>
            </a:pPr>
            <a:r>
              <a:rPr lang="es-ES" sz="1600" b="1">
                <a:solidFill>
                  <a:srgbClr val="CC0000"/>
                </a:solidFill>
              </a:rPr>
              <a:t>INTA </a:t>
            </a:r>
            <a:r>
              <a:rPr lang="es-ES" sz="1600" b="1"/>
              <a:t>(instituto Nacional de Tecnología Agropecuaria) </a:t>
            </a:r>
            <a:r>
              <a:rPr lang="es-ES" sz="1600" b="1">
                <a:solidFill>
                  <a:srgbClr val="006699"/>
                </a:solidFill>
              </a:rPr>
              <a:t>– ARGENTINA –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</TotalTime>
  <Words>883</Words>
  <Application>Microsoft Office PowerPoint</Application>
  <PresentationFormat>Presentación en pantalla (4:3)</PresentationFormat>
  <Paragraphs>133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ＭＳ Ｐゴシック</vt:lpstr>
      <vt:lpstr>Calibri</vt:lpstr>
      <vt:lpstr>Tahoma</vt:lpstr>
      <vt:lpstr>Diseño predeterminado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Williams Elisabet</dc:creator>
  <cp:lastModifiedBy>29091289</cp:lastModifiedBy>
  <cp:revision>31</cp:revision>
  <cp:lastPrinted>1601-01-01T00:00:00Z</cp:lastPrinted>
  <dcterms:created xsi:type="dcterms:W3CDTF">1601-01-01T00:00:00Z</dcterms:created>
  <dcterms:modified xsi:type="dcterms:W3CDTF">2013-10-30T13:16:37Z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