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</p:sldMasterIdLst>
  <p:notesMasterIdLst>
    <p:notesMasterId r:id="rId24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0691813" cy="7559675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Bitter" pitchFamily="2" charset="0"/>
      <p:regular r:id="rId29"/>
      <p:bold r:id="rId30"/>
      <p:italic r:id="rId31"/>
      <p:boldItalic r:id="rId32"/>
    </p:embeddedFont>
    <p:embeddedFont>
      <p:font typeface="Bitter SemiBold" pitchFamily="2" charset="0"/>
      <p:bold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6" roundtripDataSignature="AMtx7miI1Hk5gH66cY2M4TXCEIj6pmZF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48" y="58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4.fntdata"/><Relationship Id="rId36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076741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16259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2" name="Google Shape;23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405487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0" name="Google Shape;2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339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45" name="Google Shape;2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444358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68" name="Google Shape;26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332029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59190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1262a054763_1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g1262a054763_1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07594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262a054763_1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g1262a054763_1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2515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262a054763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g1262a054763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50072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g12622a4887d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3" name="Google Shape;323;g12622a4887d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477734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12622a4887d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6" name="Google Shape;336;g12622a4887d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150467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2" name="Google Shape;1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37298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2622a4887d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48" name="Google Shape;348;g12622a4887d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570185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63" name="Google Shape;3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54811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67" name="Google Shape;16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98284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2" name="Google Shape;17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32898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7" name="Google Shape;17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994276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25fcd6a52e_0_2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2" name="Google Shape;182;g125fcd6a52e_0_2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31668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25fcd6a52e_0_2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4" name="Google Shape;194;g125fcd6a52e_0_2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07917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25fcd6a52e_0_3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10" name="Google Shape;210;g125fcd6a52e_0_3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270512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25fcd6a52e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0" name="Google Shape;220;g125fcd6a52e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93057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14"/>
              <a:buFont typeface="Calibri"/>
              <a:buNone/>
              <a:defRPr sz="6614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2646"/>
              <a:buNone/>
              <a:defRPr sz="2646"/>
            </a:lvl1pPr>
            <a:lvl2pPr lvl="1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2205"/>
            </a:lvl2pPr>
            <a:lvl3pPr lvl="2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/>
            </a:lvl3pPr>
            <a:lvl4pPr lvl="3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4pPr>
            <a:lvl5pPr lvl="4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5pPr>
            <a:lvl6pPr lvl="5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6pPr>
            <a:lvl7pPr lvl="6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7pPr>
            <a:lvl8pPr lvl="7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8pPr>
            <a:lvl9pPr lvl="8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2947634" y="-200158"/>
            <a:ext cx="4796544" cy="92216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5600802" y="2453010"/>
            <a:ext cx="6406475" cy="23054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923135" y="214411"/>
            <a:ext cx="6406475" cy="67826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25fcd6a52e_0_329"/>
          <p:cNvSpPr txBox="1">
            <a:spLocks noGrp="1"/>
          </p:cNvSpPr>
          <p:nvPr>
            <p:ph type="ctrTitle"/>
          </p:nvPr>
        </p:nvSpPr>
        <p:spPr>
          <a:xfrm>
            <a:off x="801886" y="1237197"/>
            <a:ext cx="9087900" cy="26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14"/>
              <a:buFont typeface="Calibri"/>
              <a:buNone/>
              <a:defRPr sz="6614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125fcd6a52e_0_329"/>
          <p:cNvSpPr txBox="1">
            <a:spLocks noGrp="1"/>
          </p:cNvSpPr>
          <p:nvPr>
            <p:ph type="subTitle" idx="1"/>
          </p:nvPr>
        </p:nvSpPr>
        <p:spPr>
          <a:xfrm>
            <a:off x="1336477" y="3970580"/>
            <a:ext cx="8019000" cy="18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2646"/>
              <a:buNone/>
              <a:defRPr sz="2646"/>
            </a:lvl1pPr>
            <a:lvl2pPr lvl="1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2205"/>
            </a:lvl2pPr>
            <a:lvl3pPr lvl="2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/>
            </a:lvl3pPr>
            <a:lvl4pPr lvl="3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4pPr>
            <a:lvl5pPr lvl="4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5pPr>
            <a:lvl6pPr lvl="5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6pPr>
            <a:lvl7pPr lvl="6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7pPr>
            <a:lvl8pPr lvl="7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8pPr>
            <a:lvl9pPr lvl="8" algn="ctr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9pPr>
          </a:lstStyle>
          <a:p>
            <a:endParaRPr/>
          </a:p>
        </p:txBody>
      </p:sp>
      <p:sp>
        <p:nvSpPr>
          <p:cNvPr id="89" name="Google Shape;89;g125fcd6a52e_0_329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g125fcd6a52e_0_329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g125fcd6a52e_0_329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25fcd6a52e_0_335"/>
          <p:cNvSpPr txBox="1">
            <a:spLocks noGrp="1"/>
          </p:cNvSpPr>
          <p:nvPr>
            <p:ph type="title"/>
          </p:nvPr>
        </p:nvSpPr>
        <p:spPr>
          <a:xfrm>
            <a:off x="735062" y="402484"/>
            <a:ext cx="9221700" cy="14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g125fcd6a52e_0_335"/>
          <p:cNvSpPr txBox="1">
            <a:spLocks noGrp="1"/>
          </p:cNvSpPr>
          <p:nvPr>
            <p:ph type="body" idx="1"/>
          </p:nvPr>
        </p:nvSpPr>
        <p:spPr>
          <a:xfrm>
            <a:off x="735062" y="2012414"/>
            <a:ext cx="9221700" cy="4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g125fcd6a52e_0_335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g125fcd6a52e_0_335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g125fcd6a52e_0_335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25fcd6a52e_0_341"/>
          <p:cNvSpPr txBox="1">
            <a:spLocks noGrp="1"/>
          </p:cNvSpPr>
          <p:nvPr>
            <p:ph type="title"/>
          </p:nvPr>
        </p:nvSpPr>
        <p:spPr>
          <a:xfrm>
            <a:off x="729494" y="1884671"/>
            <a:ext cx="9221700" cy="314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14"/>
              <a:buFont typeface="Calibri"/>
              <a:buNone/>
              <a:defRPr sz="6614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g125fcd6a52e_0_341"/>
          <p:cNvSpPr txBox="1">
            <a:spLocks noGrp="1"/>
          </p:cNvSpPr>
          <p:nvPr>
            <p:ph type="body" idx="1"/>
          </p:nvPr>
        </p:nvSpPr>
        <p:spPr>
          <a:xfrm>
            <a:off x="729494" y="5059035"/>
            <a:ext cx="9221700" cy="16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2646"/>
              <a:buNone/>
              <a:defRPr sz="2646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2205"/>
              <a:buNone/>
              <a:defRPr sz="2205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984"/>
              <a:buNone/>
              <a:defRPr sz="1984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g125fcd6a52e_0_341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g125fcd6a52e_0_341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125fcd6a52e_0_341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25fcd6a52e_0_347"/>
          <p:cNvSpPr txBox="1">
            <a:spLocks noGrp="1"/>
          </p:cNvSpPr>
          <p:nvPr>
            <p:ph type="title"/>
          </p:nvPr>
        </p:nvSpPr>
        <p:spPr>
          <a:xfrm>
            <a:off x="735062" y="402484"/>
            <a:ext cx="9221700" cy="14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125fcd6a52e_0_347"/>
          <p:cNvSpPr txBox="1">
            <a:spLocks noGrp="1"/>
          </p:cNvSpPr>
          <p:nvPr>
            <p:ph type="body" idx="1"/>
          </p:nvPr>
        </p:nvSpPr>
        <p:spPr>
          <a:xfrm>
            <a:off x="735062" y="2012414"/>
            <a:ext cx="4544100" cy="4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g125fcd6a52e_0_347"/>
          <p:cNvSpPr txBox="1">
            <a:spLocks noGrp="1"/>
          </p:cNvSpPr>
          <p:nvPr>
            <p:ph type="body" idx="2"/>
          </p:nvPr>
        </p:nvSpPr>
        <p:spPr>
          <a:xfrm>
            <a:off x="5412730" y="2012414"/>
            <a:ext cx="4544100" cy="4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g125fcd6a52e_0_347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125fcd6a52e_0_347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g125fcd6a52e_0_347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25fcd6a52e_0_354"/>
          <p:cNvSpPr txBox="1">
            <a:spLocks noGrp="1"/>
          </p:cNvSpPr>
          <p:nvPr>
            <p:ph type="title"/>
          </p:nvPr>
        </p:nvSpPr>
        <p:spPr>
          <a:xfrm>
            <a:off x="736455" y="402484"/>
            <a:ext cx="9221700" cy="14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g125fcd6a52e_0_354"/>
          <p:cNvSpPr txBox="1">
            <a:spLocks noGrp="1"/>
          </p:cNvSpPr>
          <p:nvPr>
            <p:ph type="body" idx="1"/>
          </p:nvPr>
        </p:nvSpPr>
        <p:spPr>
          <a:xfrm>
            <a:off x="736456" y="1853171"/>
            <a:ext cx="45231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2646"/>
              <a:buNone/>
              <a:defRPr sz="2646" b="1"/>
            </a:lvl1pPr>
            <a:lvl2pPr marL="914400" lvl="1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2205" b="1"/>
            </a:lvl2pPr>
            <a:lvl3pPr marL="1371600" lvl="2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 b="1"/>
            </a:lvl3pPr>
            <a:lvl4pPr marL="1828800" lvl="3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4pPr>
            <a:lvl5pPr marL="2286000" lvl="4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5pPr>
            <a:lvl6pPr marL="2743200" lvl="5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6pPr>
            <a:lvl7pPr marL="3200400" lvl="6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7pPr>
            <a:lvl8pPr marL="3657600" lvl="7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8pPr>
            <a:lvl9pPr marL="4114800" lvl="8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9pPr>
          </a:lstStyle>
          <a:p>
            <a:endParaRPr/>
          </a:p>
        </p:txBody>
      </p:sp>
      <p:sp>
        <p:nvSpPr>
          <p:cNvPr id="114" name="Google Shape;114;g125fcd6a52e_0_354"/>
          <p:cNvSpPr txBox="1">
            <a:spLocks noGrp="1"/>
          </p:cNvSpPr>
          <p:nvPr>
            <p:ph type="body" idx="2"/>
          </p:nvPr>
        </p:nvSpPr>
        <p:spPr>
          <a:xfrm>
            <a:off x="736456" y="2761381"/>
            <a:ext cx="4523100" cy="4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5" name="Google Shape;115;g125fcd6a52e_0_354"/>
          <p:cNvSpPr txBox="1">
            <a:spLocks noGrp="1"/>
          </p:cNvSpPr>
          <p:nvPr>
            <p:ph type="body" idx="3"/>
          </p:nvPr>
        </p:nvSpPr>
        <p:spPr>
          <a:xfrm>
            <a:off x="5412731" y="1853171"/>
            <a:ext cx="4545300" cy="9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2646"/>
              <a:buNone/>
              <a:defRPr sz="2646" b="1"/>
            </a:lvl1pPr>
            <a:lvl2pPr marL="914400" lvl="1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2205" b="1"/>
            </a:lvl2pPr>
            <a:lvl3pPr marL="1371600" lvl="2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 b="1"/>
            </a:lvl3pPr>
            <a:lvl4pPr marL="1828800" lvl="3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4pPr>
            <a:lvl5pPr marL="2286000" lvl="4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5pPr>
            <a:lvl6pPr marL="2743200" lvl="5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6pPr>
            <a:lvl7pPr marL="3200400" lvl="6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7pPr>
            <a:lvl8pPr marL="3657600" lvl="7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8pPr>
            <a:lvl9pPr marL="4114800" lvl="8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9pPr>
          </a:lstStyle>
          <a:p>
            <a:endParaRPr/>
          </a:p>
        </p:txBody>
      </p:sp>
      <p:sp>
        <p:nvSpPr>
          <p:cNvPr id="116" name="Google Shape;116;g125fcd6a52e_0_354"/>
          <p:cNvSpPr txBox="1">
            <a:spLocks noGrp="1"/>
          </p:cNvSpPr>
          <p:nvPr>
            <p:ph type="body" idx="4"/>
          </p:nvPr>
        </p:nvSpPr>
        <p:spPr>
          <a:xfrm>
            <a:off x="5412731" y="2761381"/>
            <a:ext cx="4545300" cy="40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g125fcd6a52e_0_354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125fcd6a52e_0_354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g125fcd6a52e_0_354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25fcd6a52e_0_363"/>
          <p:cNvSpPr txBox="1">
            <a:spLocks noGrp="1"/>
          </p:cNvSpPr>
          <p:nvPr>
            <p:ph type="title"/>
          </p:nvPr>
        </p:nvSpPr>
        <p:spPr>
          <a:xfrm>
            <a:off x="735062" y="402484"/>
            <a:ext cx="9221700" cy="14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125fcd6a52e_0_363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125fcd6a52e_0_363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g125fcd6a52e_0_363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25fcd6a52e_0_368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g125fcd6a52e_0_368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125fcd6a52e_0_368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25fcd6a52e_0_372"/>
          <p:cNvSpPr txBox="1">
            <a:spLocks noGrp="1"/>
          </p:cNvSpPr>
          <p:nvPr>
            <p:ph type="title"/>
          </p:nvPr>
        </p:nvSpPr>
        <p:spPr>
          <a:xfrm>
            <a:off x="736455" y="503978"/>
            <a:ext cx="3448500" cy="1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27"/>
              <a:buFont typeface="Calibri"/>
              <a:buNone/>
              <a:defRPr sz="352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g125fcd6a52e_0_372"/>
          <p:cNvSpPr txBox="1">
            <a:spLocks noGrp="1"/>
          </p:cNvSpPr>
          <p:nvPr>
            <p:ph type="body" idx="1"/>
          </p:nvPr>
        </p:nvSpPr>
        <p:spPr>
          <a:xfrm>
            <a:off x="4545413" y="1088455"/>
            <a:ext cx="5412600" cy="53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2564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3527"/>
              <a:buChar char="•"/>
              <a:defRPr sz="3527"/>
            </a:lvl1pPr>
            <a:lvl2pPr marL="914400" lvl="1" indent="-424561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3086"/>
              <a:buChar char="•"/>
              <a:defRPr sz="3086"/>
            </a:lvl2pPr>
            <a:lvl3pPr marL="1371600" lvl="2" indent="-39662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646"/>
              <a:buChar char="•"/>
              <a:defRPr sz="2646"/>
            </a:lvl3pPr>
            <a:lvl4pPr marL="1828800" lvl="3" indent="-36861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4pPr>
            <a:lvl5pPr marL="2286000" lvl="4" indent="-36861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5pPr>
            <a:lvl6pPr marL="2743200" lvl="5" indent="-36861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6pPr>
            <a:lvl7pPr marL="3200400" lvl="6" indent="-36861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7pPr>
            <a:lvl8pPr marL="3657600" lvl="7" indent="-36861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8pPr>
            <a:lvl9pPr marL="4114800" lvl="8" indent="-36861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9pPr>
          </a:lstStyle>
          <a:p>
            <a:endParaRPr/>
          </a:p>
        </p:txBody>
      </p:sp>
      <p:sp>
        <p:nvSpPr>
          <p:cNvPr id="132" name="Google Shape;132;g125fcd6a52e_0_372"/>
          <p:cNvSpPr txBox="1">
            <a:spLocks noGrp="1"/>
          </p:cNvSpPr>
          <p:nvPr>
            <p:ph type="body" idx="2"/>
          </p:nvPr>
        </p:nvSpPr>
        <p:spPr>
          <a:xfrm>
            <a:off x="736455" y="2267902"/>
            <a:ext cx="3448500" cy="42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1pPr>
            <a:lvl2pPr marL="914400" lvl="1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543"/>
              <a:buNone/>
              <a:defRPr sz="1543"/>
            </a:lvl2pPr>
            <a:lvl3pPr marL="1371600" lvl="2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3pPr>
            <a:lvl4pPr marL="1828800" lvl="3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4pPr>
            <a:lvl5pPr marL="2286000" lvl="4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5pPr>
            <a:lvl6pPr marL="2743200" lvl="5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6pPr>
            <a:lvl7pPr marL="3200400" lvl="6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7pPr>
            <a:lvl8pPr marL="3657600" lvl="7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8pPr>
            <a:lvl9pPr marL="4114800" lvl="8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9pPr>
          </a:lstStyle>
          <a:p>
            <a:endParaRPr/>
          </a:p>
        </p:txBody>
      </p:sp>
      <p:sp>
        <p:nvSpPr>
          <p:cNvPr id="133" name="Google Shape;133;g125fcd6a52e_0_372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g125fcd6a52e_0_372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g125fcd6a52e_0_372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25fcd6a52e_0_379"/>
          <p:cNvSpPr txBox="1">
            <a:spLocks noGrp="1"/>
          </p:cNvSpPr>
          <p:nvPr>
            <p:ph type="title"/>
          </p:nvPr>
        </p:nvSpPr>
        <p:spPr>
          <a:xfrm>
            <a:off x="736455" y="503978"/>
            <a:ext cx="3448500" cy="17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27"/>
              <a:buFont typeface="Calibri"/>
              <a:buNone/>
              <a:defRPr sz="352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125fcd6a52e_0_379"/>
          <p:cNvSpPr>
            <a:spLocks noGrp="1"/>
          </p:cNvSpPr>
          <p:nvPr>
            <p:ph type="pic" idx="2"/>
          </p:nvPr>
        </p:nvSpPr>
        <p:spPr>
          <a:xfrm>
            <a:off x="4545413" y="1088455"/>
            <a:ext cx="5412600" cy="53724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g125fcd6a52e_0_379"/>
          <p:cNvSpPr txBox="1">
            <a:spLocks noGrp="1"/>
          </p:cNvSpPr>
          <p:nvPr>
            <p:ph type="body" idx="1"/>
          </p:nvPr>
        </p:nvSpPr>
        <p:spPr>
          <a:xfrm>
            <a:off x="736455" y="2267902"/>
            <a:ext cx="3448500" cy="42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1pPr>
            <a:lvl2pPr marL="914400" lvl="1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543"/>
              <a:buNone/>
              <a:defRPr sz="1543"/>
            </a:lvl2pPr>
            <a:lvl3pPr marL="1371600" lvl="2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3pPr>
            <a:lvl4pPr marL="1828800" lvl="3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4pPr>
            <a:lvl5pPr marL="2286000" lvl="4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5pPr>
            <a:lvl6pPr marL="2743200" lvl="5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6pPr>
            <a:lvl7pPr marL="3200400" lvl="6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7pPr>
            <a:lvl8pPr marL="3657600" lvl="7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8pPr>
            <a:lvl9pPr marL="4114800" lvl="8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9pPr>
          </a:lstStyle>
          <a:p>
            <a:endParaRPr/>
          </a:p>
        </p:txBody>
      </p:sp>
      <p:sp>
        <p:nvSpPr>
          <p:cNvPr id="140" name="Google Shape;140;g125fcd6a52e_0_379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g125fcd6a52e_0_379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125fcd6a52e_0_379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25fcd6a52e_0_386"/>
          <p:cNvSpPr txBox="1">
            <a:spLocks noGrp="1"/>
          </p:cNvSpPr>
          <p:nvPr>
            <p:ph type="title"/>
          </p:nvPr>
        </p:nvSpPr>
        <p:spPr>
          <a:xfrm>
            <a:off x="735062" y="402484"/>
            <a:ext cx="9221700" cy="14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g125fcd6a52e_0_386"/>
          <p:cNvSpPr txBox="1">
            <a:spLocks noGrp="1"/>
          </p:cNvSpPr>
          <p:nvPr>
            <p:ph type="body" idx="1"/>
          </p:nvPr>
        </p:nvSpPr>
        <p:spPr>
          <a:xfrm rot="5400000">
            <a:off x="2947701" y="-200236"/>
            <a:ext cx="4796400" cy="922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6" name="Google Shape;146;g125fcd6a52e_0_386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g125fcd6a52e_0_386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g125fcd6a52e_0_386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25fcd6a52e_0_392"/>
          <p:cNvSpPr txBox="1">
            <a:spLocks noGrp="1"/>
          </p:cNvSpPr>
          <p:nvPr>
            <p:ph type="title"/>
          </p:nvPr>
        </p:nvSpPr>
        <p:spPr>
          <a:xfrm rot="5400000">
            <a:off x="5600751" y="2452983"/>
            <a:ext cx="6406500" cy="23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125fcd6a52e_0_392"/>
          <p:cNvSpPr txBox="1">
            <a:spLocks noGrp="1"/>
          </p:cNvSpPr>
          <p:nvPr>
            <p:ph type="body" idx="1"/>
          </p:nvPr>
        </p:nvSpPr>
        <p:spPr>
          <a:xfrm rot="5400000">
            <a:off x="923082" y="214383"/>
            <a:ext cx="6406500" cy="67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2" name="Google Shape;152;g125fcd6a52e_0_392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g125fcd6a52e_0_392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g125fcd6a52e_0_392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614"/>
              <a:buFont typeface="Calibri"/>
              <a:buNone/>
              <a:defRPr sz="6614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2646"/>
              <a:buNone/>
              <a:defRPr sz="2646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2205"/>
              <a:buNone/>
              <a:defRPr sz="2205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984"/>
              <a:buNone/>
              <a:defRPr sz="1984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rgbClr val="888888"/>
              </a:buClr>
              <a:buSzPts val="1764"/>
              <a:buNone/>
              <a:defRPr sz="1764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5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5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6"/>
          <p:cNvSpPr txBox="1"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body" idx="1"/>
          </p:nvPr>
        </p:nvSpPr>
        <p:spPr>
          <a:xfrm>
            <a:off x="735062" y="2012414"/>
            <a:ext cx="4544021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body" idx="2"/>
          </p:nvPr>
        </p:nvSpPr>
        <p:spPr>
          <a:xfrm>
            <a:off x="5412730" y="2012414"/>
            <a:ext cx="4544021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6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6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6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7"/>
          <p:cNvSpPr txBox="1"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2646"/>
              <a:buNone/>
              <a:defRPr sz="2646" b="1"/>
            </a:lvl1pPr>
            <a:lvl2pPr marL="914400" lvl="1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2205" b="1"/>
            </a:lvl2pPr>
            <a:lvl3pPr marL="1371600" lvl="2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 b="1"/>
            </a:lvl3pPr>
            <a:lvl4pPr marL="1828800" lvl="3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4pPr>
            <a:lvl5pPr marL="2286000" lvl="4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5pPr>
            <a:lvl6pPr marL="2743200" lvl="5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6pPr>
            <a:lvl7pPr marL="3200400" lvl="6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7pPr>
            <a:lvl8pPr marL="3657600" lvl="7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8pPr>
            <a:lvl9pPr marL="4114800" lvl="8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body" idx="2"/>
          </p:nvPr>
        </p:nvSpPr>
        <p:spPr>
          <a:xfrm>
            <a:off x="736456" y="2761381"/>
            <a:ext cx="4523137" cy="406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7"/>
          <p:cNvSpPr txBox="1">
            <a:spLocks noGrp="1"/>
          </p:cNvSpPr>
          <p:nvPr>
            <p:ph type="body" idx="3"/>
          </p:nvPr>
        </p:nvSpPr>
        <p:spPr>
          <a:xfrm>
            <a:off x="5412731" y="1853171"/>
            <a:ext cx="4545413" cy="908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2646"/>
              <a:buNone/>
              <a:defRPr sz="2646" b="1"/>
            </a:lvl1pPr>
            <a:lvl2pPr marL="914400" lvl="1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None/>
              <a:defRPr sz="2205" b="1"/>
            </a:lvl2pPr>
            <a:lvl3pPr marL="1371600" lvl="2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None/>
              <a:defRPr sz="1984" b="1"/>
            </a:lvl3pPr>
            <a:lvl4pPr marL="1828800" lvl="3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4pPr>
            <a:lvl5pPr marL="2286000" lvl="4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5pPr>
            <a:lvl6pPr marL="2743200" lvl="5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6pPr>
            <a:lvl7pPr marL="3200400" lvl="6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7pPr>
            <a:lvl8pPr marL="3657600" lvl="7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8pPr>
            <a:lvl9pPr marL="4114800" lvl="8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 b="1"/>
            </a:lvl9pPr>
          </a:lstStyle>
          <a:p>
            <a:endParaRPr/>
          </a:p>
        </p:txBody>
      </p:sp>
      <p:sp>
        <p:nvSpPr>
          <p:cNvPr id="41" name="Google Shape;41;p17"/>
          <p:cNvSpPr txBox="1">
            <a:spLocks noGrp="1"/>
          </p:cNvSpPr>
          <p:nvPr>
            <p:ph type="body" idx="4"/>
          </p:nvPr>
        </p:nvSpPr>
        <p:spPr>
          <a:xfrm>
            <a:off x="5412731" y="2761381"/>
            <a:ext cx="4545413" cy="406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7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7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7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8"/>
          <p:cNvSpPr txBox="1"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8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27"/>
              <a:buFont typeface="Calibri"/>
              <a:buNone/>
              <a:defRPr sz="352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4545413" y="1088455"/>
            <a:ext cx="5412730" cy="5372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52564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3527"/>
              <a:buChar char="•"/>
              <a:defRPr sz="3527"/>
            </a:lvl1pPr>
            <a:lvl2pPr marL="914400" lvl="1" indent="-424561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3086"/>
              <a:buChar char="•"/>
              <a:defRPr sz="3086"/>
            </a:lvl2pPr>
            <a:lvl3pPr marL="1371600" lvl="2" indent="-39662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646"/>
              <a:buChar char="•"/>
              <a:defRPr sz="2646"/>
            </a:lvl3pPr>
            <a:lvl4pPr marL="1828800" lvl="3" indent="-36861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4pPr>
            <a:lvl5pPr marL="2286000" lvl="4" indent="-36861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5pPr>
            <a:lvl6pPr marL="2743200" lvl="5" indent="-36861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6pPr>
            <a:lvl7pPr marL="3200400" lvl="6" indent="-36861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7pPr>
            <a:lvl8pPr marL="3657600" lvl="7" indent="-36861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8pPr>
            <a:lvl9pPr marL="4114800" lvl="8" indent="-368617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Char char="•"/>
              <a:defRPr sz="2205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736455" y="2267902"/>
            <a:ext cx="3448388" cy="420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1pPr>
            <a:lvl2pPr marL="914400" lvl="1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543"/>
              <a:buNone/>
              <a:defRPr sz="1543"/>
            </a:lvl2pPr>
            <a:lvl3pPr marL="1371600" lvl="2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3pPr>
            <a:lvl4pPr marL="1828800" lvl="3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4pPr>
            <a:lvl5pPr marL="2286000" lvl="4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5pPr>
            <a:lvl6pPr marL="2743200" lvl="5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6pPr>
            <a:lvl7pPr marL="3200400" lvl="6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7pPr>
            <a:lvl8pPr marL="3657600" lvl="7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8pPr>
            <a:lvl9pPr marL="4114800" lvl="8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27"/>
              <a:buFont typeface="Calibri"/>
              <a:buNone/>
              <a:defRPr sz="352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4545413" y="1088455"/>
            <a:ext cx="5412730" cy="5372269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736455" y="2267902"/>
            <a:ext cx="3448388" cy="4201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1764"/>
              <a:buNone/>
              <a:defRPr sz="1764"/>
            </a:lvl1pPr>
            <a:lvl2pPr marL="914400" lvl="1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543"/>
              <a:buNone/>
              <a:defRPr sz="1543"/>
            </a:lvl2pPr>
            <a:lvl3pPr marL="1371600" lvl="2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323"/>
              <a:buNone/>
              <a:defRPr sz="1323"/>
            </a:lvl3pPr>
            <a:lvl4pPr marL="1828800" lvl="3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4pPr>
            <a:lvl5pPr marL="2286000" lvl="4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5pPr>
            <a:lvl6pPr marL="2743200" lvl="5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6pPr>
            <a:lvl7pPr marL="3200400" lvl="6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7pPr>
            <a:lvl8pPr marL="3657600" lvl="7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8pPr>
            <a:lvl9pPr marL="4114800" lvl="8" indent="-228600" algn="l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102"/>
              <a:buNone/>
              <a:defRPr sz="1102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50"/>
              <a:buFont typeface="Calibri"/>
              <a:buNone/>
              <a:defRPr sz="4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24561" algn="l" rtl="0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3086"/>
              <a:buFont typeface="Arial"/>
              <a:buChar char="•"/>
              <a:defRPr sz="30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6621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646"/>
              <a:buFont typeface="Arial"/>
              <a:buChar char="•"/>
              <a:defRPr sz="26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617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458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458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458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458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4584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4584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25fcd6a52e_0_323"/>
          <p:cNvSpPr txBox="1">
            <a:spLocks noGrp="1"/>
          </p:cNvSpPr>
          <p:nvPr>
            <p:ph type="title"/>
          </p:nvPr>
        </p:nvSpPr>
        <p:spPr>
          <a:xfrm>
            <a:off x="735062" y="402484"/>
            <a:ext cx="9221700" cy="146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50"/>
              <a:buFont typeface="Calibri"/>
              <a:buNone/>
              <a:defRPr sz="48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g125fcd6a52e_0_323"/>
          <p:cNvSpPr txBox="1">
            <a:spLocks noGrp="1"/>
          </p:cNvSpPr>
          <p:nvPr>
            <p:ph type="body" idx="1"/>
          </p:nvPr>
        </p:nvSpPr>
        <p:spPr>
          <a:xfrm>
            <a:off x="735062" y="2012414"/>
            <a:ext cx="9221700" cy="47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24561" algn="l" rtl="0">
              <a:lnSpc>
                <a:spcPct val="90000"/>
              </a:lnSpc>
              <a:spcBef>
                <a:spcPts val="1102"/>
              </a:spcBef>
              <a:spcAft>
                <a:spcPts val="0"/>
              </a:spcAft>
              <a:buClr>
                <a:schemeClr val="dk1"/>
              </a:buClr>
              <a:buSzPts val="3086"/>
              <a:buFont typeface="Arial"/>
              <a:buChar char="•"/>
              <a:defRPr sz="308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96621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646"/>
              <a:buFont typeface="Arial"/>
              <a:buChar char="•"/>
              <a:defRPr sz="264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8617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2205"/>
              <a:buFont typeface="Arial"/>
              <a:buChar char="•"/>
              <a:defRPr sz="220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458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458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458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4583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4584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4584" algn="l" rtl="0">
              <a:lnSpc>
                <a:spcPct val="90000"/>
              </a:lnSpc>
              <a:spcBef>
                <a:spcPts val="551"/>
              </a:spcBef>
              <a:spcAft>
                <a:spcPts val="0"/>
              </a:spcAft>
              <a:buClr>
                <a:schemeClr val="dk1"/>
              </a:buClr>
              <a:buSzPts val="1984"/>
              <a:buFont typeface="Arial"/>
              <a:buChar char="•"/>
              <a:defRPr sz="198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Google Shape;83;g125fcd6a52e_0_323"/>
          <p:cNvSpPr txBox="1">
            <a:spLocks noGrp="1"/>
          </p:cNvSpPr>
          <p:nvPr>
            <p:ph type="dt" idx="10"/>
          </p:nvPr>
        </p:nvSpPr>
        <p:spPr>
          <a:xfrm>
            <a:off x="735062" y="7006700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4" name="Google Shape;84;g125fcd6a52e_0_323"/>
          <p:cNvSpPr txBox="1">
            <a:spLocks noGrp="1"/>
          </p:cNvSpPr>
          <p:nvPr>
            <p:ph type="ftr" idx="11"/>
          </p:nvPr>
        </p:nvSpPr>
        <p:spPr>
          <a:xfrm>
            <a:off x="3541663" y="7006700"/>
            <a:ext cx="36084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5" name="Google Shape;85;g125fcd6a52e_0_323"/>
          <p:cNvSpPr txBox="1">
            <a:spLocks noGrp="1"/>
          </p:cNvSpPr>
          <p:nvPr>
            <p:ph type="sldNum" idx="12"/>
          </p:nvPr>
        </p:nvSpPr>
        <p:spPr>
          <a:xfrm>
            <a:off x="7551093" y="7006700"/>
            <a:ext cx="2405700" cy="40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23"/>
              <a:buFont typeface="Arial"/>
              <a:buNone/>
              <a:defRPr sz="1323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AR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25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" descr="A close up of a sign&#10;&#10;Description generated with very high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96755"/>
            <a:ext cx="10691813" cy="7162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0425" y="3892037"/>
            <a:ext cx="7181175" cy="904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6"/>
          <p:cNvPicPr preferRelativeResize="0"/>
          <p:nvPr/>
        </p:nvPicPr>
        <p:blipFill rotWithShape="1">
          <a:blip r:embed="rId4">
            <a:alphaModFix/>
          </a:blip>
          <a:srcRect t="3446" r="3446"/>
          <a:stretch/>
        </p:blipFill>
        <p:spPr>
          <a:xfrm>
            <a:off x="152400" y="5044075"/>
            <a:ext cx="10387000" cy="2515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47850" y="297000"/>
            <a:ext cx="6350124" cy="340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6"/>
          <p:cNvSpPr/>
          <p:nvPr/>
        </p:nvSpPr>
        <p:spPr>
          <a:xfrm>
            <a:off x="1678375" y="4609050"/>
            <a:ext cx="71811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Bitter"/>
              <a:buNone/>
            </a:pPr>
            <a:r>
              <a:rPr lang="es-AR" sz="2200" b="1">
                <a:solidFill>
                  <a:srgbClr val="00B0F0"/>
                </a:solidFill>
                <a:latin typeface="Bitter"/>
                <a:ea typeface="Bitter"/>
                <a:cs typeface="Bitter"/>
                <a:sym typeface="Bitter"/>
              </a:rPr>
              <a:t>Diplomatura de Estudios Avanzados en Movilidad Urbana Sostenible</a:t>
            </a:r>
            <a:endParaRPr sz="2200" b="1" i="0" u="none" strike="noStrike" cap="none">
              <a:solidFill>
                <a:srgbClr val="00B0F0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7" descr="A picture containing bir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3" y="0"/>
            <a:ext cx="10684666" cy="755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8" descr="A picture containing table,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"/>
            <a:ext cx="10694401" cy="230777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8"/>
          <p:cNvSpPr/>
          <p:nvPr/>
        </p:nvSpPr>
        <p:spPr>
          <a:xfrm>
            <a:off x="11163693" y="830442"/>
            <a:ext cx="5343525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AR" sz="1800" b="1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Tipografía: </a:t>
            </a:r>
            <a: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Bitter</a:t>
            </a:r>
            <a:b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/>
            </a:r>
            <a:b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s-AR" sz="1800" b="1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Colores: </a:t>
            </a:r>
            <a:br>
              <a:rPr lang="es-AR" sz="1800" b="1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s-AR" sz="1800" b="1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- </a:t>
            </a:r>
            <a: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Celeste (RGB rojo 0/verde 176/azul 240)</a:t>
            </a:r>
            <a:b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- Azul (RGB rojo 55/verde 96/Azul 146)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8"/>
          <p:cNvSpPr/>
          <p:nvPr/>
        </p:nvSpPr>
        <p:spPr>
          <a:xfrm>
            <a:off x="-7" y="2758437"/>
            <a:ext cx="7379400" cy="31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0" i="0" u="none" strike="noStrike" cap="none" dirty="0">
                <a:solidFill>
                  <a:srgbClr val="01476B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Formamos un equipo interdisciplinar en constante formación y actualización, siendo adaptativos e innovadores en la búsqueda permanente de la excelencia. </a:t>
            </a:r>
            <a:endParaRPr sz="2400" b="0" i="0" u="none" strike="noStrike" cap="none" dirty="0">
              <a:solidFill>
                <a:srgbClr val="01476B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1653840" y="1837788"/>
            <a:ext cx="737936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800"/>
              <a:buFont typeface="Bitter"/>
              <a:buNone/>
            </a:pPr>
            <a:r>
              <a:rPr lang="es-AR" sz="2800" b="1" i="0" u="none" strike="noStrike" cap="none">
                <a:solidFill>
                  <a:srgbClr val="3A3838"/>
                </a:solidFill>
                <a:latin typeface="Bitter"/>
                <a:ea typeface="Bitter"/>
                <a:cs typeface="Bitter"/>
                <a:sym typeface="Bitter"/>
              </a:rPr>
              <a:t>Instituto de Estudios de Transporte</a:t>
            </a:r>
            <a:endParaRPr sz="2800" b="1" i="0" u="none" strike="noStrike" cap="none">
              <a:solidFill>
                <a:srgbClr val="3A383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251" name="Google Shape;251;p8"/>
          <p:cNvSpPr/>
          <p:nvPr/>
        </p:nvSpPr>
        <p:spPr>
          <a:xfrm>
            <a:off x="-12" y="4713319"/>
            <a:ext cx="7379400" cy="1785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Bitter"/>
              <a:buNone/>
            </a:pPr>
            <a:r>
              <a:rPr lang="es-AR" sz="2200" b="0" i="0" u="none" strike="noStrike" cap="none">
                <a:solidFill>
                  <a:srgbClr val="00B0F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Nuestra experiencia ha permitido desarrollarnos con foco en el transporte vial, ferroviario, movilidad urbana e infraestructuras regionales; a través de una visión que no pierde de vista la necesidad mundial de </a:t>
            </a:r>
            <a:r>
              <a:rPr lang="es-AR" sz="2200" b="0" i="1" u="none" strike="noStrike" cap="none">
                <a:solidFill>
                  <a:srgbClr val="00B0F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sostenibilidad</a:t>
            </a:r>
            <a:r>
              <a:rPr lang="es-AR" sz="2200" b="0" i="0" u="none" strike="noStrike" cap="none">
                <a:solidFill>
                  <a:srgbClr val="00B0F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y </a:t>
            </a:r>
            <a:r>
              <a:rPr lang="es-AR" sz="2200" b="0" i="1" u="none" strike="noStrike" cap="none">
                <a:solidFill>
                  <a:srgbClr val="00B0F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conciencia medioambiental</a:t>
            </a:r>
            <a:r>
              <a:rPr lang="es-AR" sz="2200" b="0" i="0" u="none" strike="noStrike" cap="none">
                <a:solidFill>
                  <a:srgbClr val="00B0F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. </a:t>
            </a:r>
            <a:endParaRPr sz="2200" b="0" i="0" u="none" strike="noStrike" cap="none">
              <a:solidFill>
                <a:srgbClr val="00B0F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grpSp>
        <p:nvGrpSpPr>
          <p:cNvPr id="252" name="Google Shape;252;p8"/>
          <p:cNvGrpSpPr/>
          <p:nvPr/>
        </p:nvGrpSpPr>
        <p:grpSpPr>
          <a:xfrm>
            <a:off x="7725158" y="2568962"/>
            <a:ext cx="1097289" cy="3717407"/>
            <a:chOff x="5358808" y="1665258"/>
            <a:chExt cx="1463750" cy="4867335"/>
          </a:xfrm>
        </p:grpSpPr>
        <p:pic>
          <p:nvPicPr>
            <p:cNvPr id="253" name="Google Shape;253;p8" descr="C:\Users\Martina\Downloads\WhatsApp Image 2020-05-27 at 19.16.png"/>
            <p:cNvPicPr preferRelativeResize="0"/>
            <p:nvPr/>
          </p:nvPicPr>
          <p:blipFill rotWithShape="1">
            <a:blip r:embed="rId4">
              <a:alphaModFix/>
            </a:blip>
            <a:srcRect l="2794" t="38619" r="81400" b="21458"/>
            <a:stretch/>
          </p:blipFill>
          <p:spPr>
            <a:xfrm>
              <a:off x="5358808" y="1665258"/>
              <a:ext cx="1360969" cy="48673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54" name="Google Shape;254;p8"/>
            <p:cNvSpPr/>
            <p:nvPr/>
          </p:nvSpPr>
          <p:spPr>
            <a:xfrm>
              <a:off x="6645349" y="2392325"/>
              <a:ext cx="170121" cy="60605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6648893" y="4277832"/>
              <a:ext cx="170121" cy="60605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6652437" y="5566436"/>
              <a:ext cx="170121" cy="606056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257" name="Google Shape;257;p8" descr="C:\Users\Martina\Downloads\WhatsApp Image 2020-05-27 at 19.16.png"/>
          <p:cNvPicPr preferRelativeResize="0"/>
          <p:nvPr/>
        </p:nvPicPr>
        <p:blipFill rotWithShape="1">
          <a:blip r:embed="rId4">
            <a:alphaModFix/>
          </a:blip>
          <a:srcRect t="78874" r="82036" b="10645"/>
          <a:stretch/>
        </p:blipFill>
        <p:spPr>
          <a:xfrm>
            <a:off x="7428694" y="6447137"/>
            <a:ext cx="1224356" cy="9683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8" name="Google Shape;258;p8"/>
          <p:cNvGrpSpPr/>
          <p:nvPr/>
        </p:nvGrpSpPr>
        <p:grpSpPr>
          <a:xfrm>
            <a:off x="9091188" y="6447137"/>
            <a:ext cx="1104522" cy="1084378"/>
            <a:chOff x="5227093" y="3831572"/>
            <a:chExt cx="1546745" cy="1373243"/>
          </a:xfrm>
        </p:grpSpPr>
        <p:pic>
          <p:nvPicPr>
            <p:cNvPr id="259" name="Google Shape;259;p8" descr="C:\Users\Martina\Downloads\WhatsApp Image 2020-05-27 at 19.16.png"/>
            <p:cNvPicPr preferRelativeResize="0"/>
            <p:nvPr/>
          </p:nvPicPr>
          <p:blipFill rotWithShape="1">
            <a:blip r:embed="rId4">
              <a:alphaModFix/>
            </a:blip>
            <a:srcRect l="49609" t="39528" r="34225" b="51964"/>
            <a:stretch/>
          </p:blipFill>
          <p:spPr>
            <a:xfrm>
              <a:off x="5227093" y="3985931"/>
              <a:ext cx="1392071" cy="103723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0" name="Google Shape;260;p8"/>
            <p:cNvSpPr/>
            <p:nvPr/>
          </p:nvSpPr>
          <p:spPr>
            <a:xfrm>
              <a:off x="6509982" y="4585647"/>
              <a:ext cx="218365" cy="61916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6555473" y="3831572"/>
              <a:ext cx="218365" cy="61916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" name="Google Shape;262;p8"/>
          <p:cNvGrpSpPr/>
          <p:nvPr/>
        </p:nvGrpSpPr>
        <p:grpSpPr>
          <a:xfrm>
            <a:off x="9091188" y="2758487"/>
            <a:ext cx="1220687" cy="3527881"/>
            <a:chOff x="5403382" y="2080502"/>
            <a:chExt cx="1434149" cy="3806380"/>
          </a:xfrm>
        </p:grpSpPr>
        <p:pic>
          <p:nvPicPr>
            <p:cNvPr id="263" name="Google Shape;263;p8" descr="C:\Users\Martina\Downloads\WhatsApp Image 2020-05-27 at 19.16.png"/>
            <p:cNvPicPr preferRelativeResize="0"/>
            <p:nvPr/>
          </p:nvPicPr>
          <p:blipFill rotWithShape="1">
            <a:blip r:embed="rId4">
              <a:alphaModFix/>
            </a:blip>
            <a:srcRect l="50000" t="58189" r="34929" b="10644"/>
            <a:stretch/>
          </p:blipFill>
          <p:spPr>
            <a:xfrm>
              <a:off x="5403382" y="2080502"/>
              <a:ext cx="1297670" cy="37995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4" name="Google Shape;264;p8"/>
            <p:cNvSpPr/>
            <p:nvPr/>
          </p:nvSpPr>
          <p:spPr>
            <a:xfrm>
              <a:off x="6632814" y="2275676"/>
              <a:ext cx="204716" cy="60050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6580497" y="5286380"/>
              <a:ext cx="257034" cy="60050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5429" y="4119790"/>
            <a:ext cx="2590799" cy="345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707146"/>
            <a:ext cx="2728220" cy="485253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9"/>
          <p:cNvSpPr/>
          <p:nvPr/>
        </p:nvSpPr>
        <p:spPr>
          <a:xfrm>
            <a:off x="0" y="1484584"/>
            <a:ext cx="5348514" cy="1113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2200"/>
              <a:buFont typeface="Bitter"/>
              <a:buNone/>
            </a:pPr>
            <a:r>
              <a:rPr lang="es-AR" sz="2200" b="1" i="0" u="none" strike="noStrike" cap="none">
                <a:solidFill>
                  <a:srgbClr val="376092"/>
                </a:solidFill>
                <a:latin typeface="Bitter"/>
                <a:ea typeface="Bitter"/>
                <a:cs typeface="Bitter"/>
                <a:sym typeface="Bitter"/>
              </a:rPr>
              <a:t>BICILOGISTICA COLABORATIVA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2200"/>
              <a:buFont typeface="Bitter"/>
              <a:buNone/>
            </a:pPr>
            <a:r>
              <a:rPr lang="es-AR" sz="2200" b="0" i="0" u="none" strike="noStrike" cap="none">
                <a:solidFill>
                  <a:srgbClr val="376092"/>
                </a:solidFill>
                <a:latin typeface="Bitter"/>
                <a:ea typeface="Bitter"/>
                <a:cs typeface="Bitter"/>
                <a:sym typeface="Bitter"/>
              </a:rPr>
              <a:t>Distribución urbana de mercancías con modos sostenibles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2200"/>
              <a:buFont typeface="Bitter"/>
              <a:buNone/>
            </a:pPr>
            <a:r>
              <a:rPr lang="es-AR" sz="2200" b="0" i="0" u="none" strike="noStrike" cap="none">
                <a:solidFill>
                  <a:srgbClr val="376092"/>
                </a:solidFill>
                <a:latin typeface="Bitter"/>
                <a:ea typeface="Bitter"/>
                <a:cs typeface="Bitter"/>
                <a:sym typeface="Bitter"/>
              </a:rPr>
              <a:t>						</a:t>
            </a:r>
            <a:endParaRPr sz="2200" b="0" i="0" u="none" strike="noStrike" cap="none">
              <a:solidFill>
                <a:srgbClr val="376092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273" name="Google Shape;273;p9"/>
          <p:cNvSpPr/>
          <p:nvPr/>
        </p:nvSpPr>
        <p:spPr>
          <a:xfrm>
            <a:off x="1658830" y="219163"/>
            <a:ext cx="7379368" cy="9540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itter"/>
              <a:buNone/>
            </a:pPr>
            <a:r>
              <a:rPr lang="es-AR" sz="2800" b="1" i="1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Instituto de Estudios de Transporte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Bitter"/>
              <a:buNone/>
            </a:pPr>
            <a:r>
              <a:rPr lang="es-AR" sz="2800" b="1" i="1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Proyectos de Vinculación</a:t>
            </a:r>
            <a:endParaRPr sz="2800" b="1" i="1" u="none" strike="noStrike" cap="none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274" name="Google Shape;274;p9"/>
          <p:cNvSpPr/>
          <p:nvPr/>
        </p:nvSpPr>
        <p:spPr>
          <a:xfrm>
            <a:off x="2757713" y="2707146"/>
            <a:ext cx="2808515" cy="1113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1800"/>
              <a:buFont typeface="Bitter"/>
              <a:buNone/>
            </a:pPr>
            <a:r>
              <a:rPr lang="es-AR" sz="1800" b="0" i="0" u="none" strike="noStrike" cap="none">
                <a:solidFill>
                  <a:srgbClr val="376092"/>
                </a:solidFill>
                <a:latin typeface="Bitter"/>
                <a:ea typeface="Bitter"/>
                <a:cs typeface="Bitter"/>
                <a:sym typeface="Bitter"/>
              </a:rPr>
              <a:t>Reactivación económica post COVID 19 con estrategias de sostenibilidad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1800"/>
              <a:buFont typeface="Bitter"/>
              <a:buNone/>
            </a:pPr>
            <a:r>
              <a:rPr lang="es-AR" sz="1800" b="0" i="0" u="none" strike="noStrike" cap="none">
                <a:solidFill>
                  <a:srgbClr val="376092"/>
                </a:solidFill>
                <a:latin typeface="Bitter"/>
                <a:ea typeface="Bitter"/>
                <a:cs typeface="Bitter"/>
                <a:sym typeface="Bitter"/>
              </a:rPr>
              <a:t>						</a:t>
            </a:r>
            <a:endParaRPr sz="1800" b="0" i="0" u="none" strike="noStrike" cap="none">
              <a:solidFill>
                <a:srgbClr val="376092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275" name="Google Shape;275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56088" y="0"/>
            <a:ext cx="1135725" cy="137909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9"/>
          <p:cNvSpPr/>
          <p:nvPr/>
        </p:nvSpPr>
        <p:spPr>
          <a:xfrm>
            <a:off x="5813437" y="1484584"/>
            <a:ext cx="4985776" cy="1113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200"/>
              <a:buFont typeface="Bitter"/>
              <a:buNone/>
            </a:pPr>
            <a:r>
              <a:rPr lang="es-AR" sz="2200" b="1" i="0" u="none" strike="noStrike" cap="none">
                <a:solidFill>
                  <a:srgbClr val="00B0F0"/>
                </a:solidFill>
                <a:latin typeface="Bitter"/>
                <a:ea typeface="Bitter"/>
                <a:cs typeface="Bitter"/>
                <a:sym typeface="Bitter"/>
              </a:rPr>
              <a:t>EFICIENCIA EN EL TRANSPORTE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200"/>
              <a:buFont typeface="Bitter"/>
              <a:buNone/>
            </a:pPr>
            <a:r>
              <a:rPr lang="es-AR" sz="2200" b="0" i="0" u="none" strike="noStrike" cap="none">
                <a:solidFill>
                  <a:srgbClr val="00B0F0"/>
                </a:solidFill>
                <a:latin typeface="Bitter"/>
                <a:ea typeface="Bitter"/>
                <a:cs typeface="Bitter"/>
                <a:sym typeface="Bitter"/>
              </a:rPr>
              <a:t>						</a:t>
            </a:r>
            <a:endParaRPr sz="2200" b="0" i="0" u="none" strike="noStrike" cap="none">
              <a:solidFill>
                <a:srgbClr val="00B0F0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277" name="Google Shape;277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13437" y="2041320"/>
            <a:ext cx="4608345" cy="2570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49791" y="4762809"/>
            <a:ext cx="4095695" cy="118804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9"/>
          <p:cNvSpPr/>
          <p:nvPr/>
        </p:nvSpPr>
        <p:spPr>
          <a:xfrm>
            <a:off x="5813437" y="6276199"/>
            <a:ext cx="4608345" cy="1113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1800"/>
              <a:buFont typeface="Bitter"/>
              <a:buNone/>
            </a:pPr>
            <a:r>
              <a:rPr lang="es-AR" sz="1800" b="0" i="0" u="none" strike="noStrike" cap="none">
                <a:solidFill>
                  <a:srgbClr val="00B0F0"/>
                </a:solidFill>
                <a:latin typeface="Bitter"/>
                <a:ea typeface="Bitter"/>
                <a:cs typeface="Bitter"/>
                <a:sym typeface="Bitter"/>
              </a:rPr>
              <a:t>Diseño y propuesta de medidas de eficiencia en el transporte de cargas	</a:t>
            </a:r>
            <a:endParaRPr sz="1800" b="0" i="0" u="none" strike="noStrike" cap="none">
              <a:solidFill>
                <a:srgbClr val="00B0F0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0"/>
          <p:cNvSpPr/>
          <p:nvPr/>
        </p:nvSpPr>
        <p:spPr>
          <a:xfrm>
            <a:off x="362857" y="1379095"/>
            <a:ext cx="9768114" cy="3627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2400"/>
              <a:buFont typeface="Bitter"/>
              <a:buChar char="➔"/>
            </a:pPr>
            <a:r>
              <a:rPr lang="es-AR" sz="2400" b="1" i="0" u="none" strike="noStrike" cap="none" dirty="0">
                <a:solidFill>
                  <a:srgbClr val="376092"/>
                </a:solidFill>
                <a:latin typeface="Bitter"/>
                <a:ea typeface="Bitter"/>
                <a:cs typeface="Bitter"/>
                <a:sym typeface="Bitter"/>
              </a:rPr>
              <a:t>Observatorio logístico de cargas del AMR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376092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Bitter"/>
              <a:buChar char="➔"/>
            </a:pPr>
            <a:r>
              <a:rPr lang="es-AR" sz="2400" b="1" i="0" u="none" strike="noStrike" cap="none" dirty="0">
                <a:solidFill>
                  <a:srgbClr val="00B0F0"/>
                </a:solidFill>
                <a:latin typeface="Bitter"/>
                <a:ea typeface="Bitter"/>
                <a:cs typeface="Bitter"/>
                <a:sym typeface="Bitter"/>
              </a:rPr>
              <a:t>Planes de movilidad urbana sostenible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376092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2400"/>
              <a:buFont typeface="Bitter"/>
              <a:buChar char="➔"/>
            </a:pPr>
            <a:r>
              <a:rPr lang="es-AR" sz="2400" b="1" i="0" u="none" strike="noStrike" cap="none" dirty="0">
                <a:solidFill>
                  <a:srgbClr val="376092"/>
                </a:solidFill>
                <a:latin typeface="Bitter"/>
                <a:ea typeface="Bitter"/>
                <a:cs typeface="Bitter"/>
                <a:sym typeface="Bitter"/>
              </a:rPr>
              <a:t>Planes de movilidad sostenible al trabajo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376092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Bitter"/>
              <a:buChar char="➔"/>
            </a:pPr>
            <a:r>
              <a:rPr lang="es-AR" sz="2400" b="1" i="0" u="none" strike="noStrike" cap="none" dirty="0">
                <a:solidFill>
                  <a:srgbClr val="00B0F0"/>
                </a:solidFill>
                <a:latin typeface="Bitter"/>
                <a:ea typeface="Bitter"/>
                <a:cs typeface="Bitter"/>
                <a:sym typeface="Bitter"/>
              </a:rPr>
              <a:t>Evaluación de movilidad generada por nuevos desarrollos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B0F0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2400"/>
              <a:buFont typeface="Bitter"/>
              <a:buChar char="➔"/>
            </a:pPr>
            <a:r>
              <a:rPr lang="es-AR" sz="2400" b="1" i="0" u="none" strike="noStrike" cap="none" dirty="0">
                <a:solidFill>
                  <a:srgbClr val="376092"/>
                </a:solidFill>
                <a:latin typeface="Bitter"/>
                <a:ea typeface="Bitter"/>
                <a:cs typeface="Bitter"/>
                <a:sym typeface="Bitter"/>
              </a:rPr>
              <a:t>Observatorio de Seguridad Vial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</a:pPr>
            <a:endParaRPr sz="2400" b="1" i="0" u="none" strike="noStrike" cap="none" dirty="0">
              <a:solidFill>
                <a:srgbClr val="376092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6092"/>
              </a:buClr>
              <a:buSzPts val="2400"/>
              <a:buFont typeface="Bitter"/>
              <a:buNone/>
            </a:pPr>
            <a:r>
              <a:rPr lang="es-AR" sz="2400" b="0" i="0" u="none" strike="noStrike" cap="none" dirty="0">
                <a:solidFill>
                  <a:srgbClr val="376092"/>
                </a:solidFill>
                <a:latin typeface="Bitter"/>
                <a:ea typeface="Bitter"/>
                <a:cs typeface="Bitter"/>
                <a:sym typeface="Bitter"/>
              </a:rPr>
              <a:t>			</a:t>
            </a:r>
            <a:r>
              <a:rPr lang="es-AR" sz="2200" b="0" i="0" u="none" strike="noStrike" cap="none" dirty="0">
                <a:solidFill>
                  <a:srgbClr val="376092"/>
                </a:solidFill>
                <a:latin typeface="Bitter"/>
                <a:ea typeface="Bitter"/>
                <a:cs typeface="Bitter"/>
                <a:sym typeface="Bitter"/>
              </a:rPr>
              <a:t>			</a:t>
            </a:r>
            <a:endParaRPr sz="2200" b="0" i="0" u="none" strike="noStrike" cap="none" dirty="0">
              <a:solidFill>
                <a:srgbClr val="376092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285" name="Google Shape;285;p10"/>
          <p:cNvSpPr/>
          <p:nvPr/>
        </p:nvSpPr>
        <p:spPr>
          <a:xfrm>
            <a:off x="1658830" y="219163"/>
            <a:ext cx="7379368" cy="95406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AR" sz="2800" b="1" i="1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Instituto de Estudios de Transporte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AR" sz="2800" b="1" i="1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Otros Proyectos</a:t>
            </a:r>
            <a:endParaRPr sz="2800" b="1" i="1" u="none" strike="noStrike" cap="none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286" name="Google Shape;28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56088" y="0"/>
            <a:ext cx="1135725" cy="137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0"/>
          <p:cNvPicPr preferRelativeResize="0"/>
          <p:nvPr/>
        </p:nvPicPr>
        <p:blipFill rotWithShape="1">
          <a:blip r:embed="rId4">
            <a:alphaModFix/>
          </a:blip>
          <a:srcRect t="3173"/>
          <a:stretch/>
        </p:blipFill>
        <p:spPr>
          <a:xfrm>
            <a:off x="6674171" y="4124724"/>
            <a:ext cx="3456800" cy="3338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2857" y="5103471"/>
            <a:ext cx="5586340" cy="2359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g1262a054763_1_37"/>
          <p:cNvGrpSpPr/>
          <p:nvPr/>
        </p:nvGrpSpPr>
        <p:grpSpPr>
          <a:xfrm>
            <a:off x="-1" y="-1"/>
            <a:ext cx="10694398" cy="2307770"/>
            <a:chOff x="-1" y="-1"/>
            <a:chExt cx="10694398" cy="2307770"/>
          </a:xfrm>
        </p:grpSpPr>
        <p:pic>
          <p:nvPicPr>
            <p:cNvPr id="294" name="Google Shape;294;g1262a054763_1_37" descr="A picture containing table, computer&#10;&#10;Description automatically generated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-1" y="-1"/>
              <a:ext cx="10694398" cy="230777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5" name="Google Shape;295;g1262a054763_1_37"/>
            <p:cNvSpPr/>
            <p:nvPr/>
          </p:nvSpPr>
          <p:spPr>
            <a:xfrm>
              <a:off x="382702" y="4395"/>
              <a:ext cx="1405200" cy="14202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6" name="Google Shape;296;g1262a054763_1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2702" y="409376"/>
            <a:ext cx="1570663" cy="541425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g1262a054763_1_37"/>
          <p:cNvSpPr/>
          <p:nvPr/>
        </p:nvSpPr>
        <p:spPr>
          <a:xfrm>
            <a:off x="382702" y="2561850"/>
            <a:ext cx="9255600" cy="22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4770" marR="133985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 b="0" i="0" u="none" strike="noStrike" cap="none">
                <a:solidFill>
                  <a:srgbClr val="376092"/>
                </a:solidFill>
                <a:latin typeface="Bitter"/>
                <a:ea typeface="Bitter"/>
                <a:cs typeface="Bitter"/>
                <a:sym typeface="Bitter"/>
              </a:rPr>
              <a:t>Creado en 1963 en el ámbito de la Facultad de Ciencias Exactas, Ingeniería y Agrimensura de la Universidad Nacional de Rosario.</a:t>
            </a:r>
            <a:endParaRPr sz="2000" b="0" i="0" u="none" strike="noStrike" cap="none">
              <a:solidFill>
                <a:srgbClr val="376092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64770" marR="13208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AR" sz="2000" b="0" i="0" u="none" strike="noStrike" cap="none">
                <a:solidFill>
                  <a:srgbClr val="376092"/>
                </a:solidFill>
                <a:latin typeface="Bitter"/>
                <a:ea typeface="Bitter"/>
                <a:cs typeface="Bitter"/>
                <a:sym typeface="Bitter"/>
              </a:rPr>
              <a:t>Nuestro propósito es realizar investigación aplicada, producir asistencia técnica y transferencia de tecnología especializada y participar en las actividades académicas de pre y posgrado con especial énfasis en el área de la Ingeniería Civil.</a:t>
            </a:r>
            <a:endParaRPr/>
          </a:p>
        </p:txBody>
      </p:sp>
      <p:sp>
        <p:nvSpPr>
          <p:cNvPr id="298" name="Google Shape;298;g1262a054763_1_37"/>
          <p:cNvSpPr/>
          <p:nvPr/>
        </p:nvSpPr>
        <p:spPr>
          <a:xfrm>
            <a:off x="1168034" y="1363047"/>
            <a:ext cx="5887500" cy="9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1" i="0" u="none" strike="noStrike" cap="none">
                <a:solidFill>
                  <a:srgbClr val="376092"/>
                </a:solidFill>
                <a:latin typeface="Bitter"/>
                <a:ea typeface="Bitter"/>
                <a:cs typeface="Bitter"/>
                <a:sym typeface="Bitter"/>
              </a:rPr>
              <a:t>Instituto de </a:t>
            </a:r>
            <a:endParaRPr sz="2800" b="1" i="0" u="none" strike="noStrike" cap="none">
              <a:solidFill>
                <a:srgbClr val="376092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1" i="0" u="none" strike="noStrike" cap="none">
                <a:solidFill>
                  <a:srgbClr val="376092"/>
                </a:solidFill>
                <a:latin typeface="Bitter"/>
                <a:ea typeface="Bitter"/>
                <a:cs typeface="Bitter"/>
                <a:sym typeface="Bitter"/>
              </a:rPr>
              <a:t>Mecánica Aplicada y Estructuras</a:t>
            </a:r>
            <a:r>
              <a:rPr lang="es-AR" sz="2800" b="1" i="0" u="none" strike="noStrike" cap="none">
                <a:solidFill>
                  <a:srgbClr val="00B0F0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endParaRPr sz="2800" b="1" i="0" u="none" strike="noStrike" cap="none">
              <a:solidFill>
                <a:srgbClr val="00B0F0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299" name="Google Shape;299;g1262a054763_1_37"/>
          <p:cNvSpPr/>
          <p:nvPr/>
        </p:nvSpPr>
        <p:spPr>
          <a:xfrm>
            <a:off x="3306228" y="4798553"/>
            <a:ext cx="6997200" cy="258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477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0" i="0" u="none" strike="noStrike" cap="none">
                <a:solidFill>
                  <a:srgbClr val="00B0F0"/>
                </a:solidFill>
                <a:latin typeface="Bitter"/>
                <a:ea typeface="Bitter"/>
                <a:cs typeface="Bitter"/>
                <a:sym typeface="Bitter"/>
              </a:rPr>
              <a:t>LABORATORIO DE ESTRUCTURAS</a:t>
            </a:r>
            <a:endParaRPr sz="1800" b="0" i="0" u="none" strike="noStrike" cap="none">
              <a:solidFill>
                <a:srgbClr val="00B0F0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6477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0" i="0" u="none" strike="noStrike" cap="none">
                <a:solidFill>
                  <a:srgbClr val="00B0F0"/>
                </a:solidFill>
                <a:latin typeface="Bitter"/>
                <a:ea typeface="Bitter"/>
                <a:cs typeface="Bitter"/>
                <a:sym typeface="Bitter"/>
              </a:rPr>
              <a:t>LABORATORIO DE TECNOLOGÍA DE MATERIALESLABORATORIO DE METALURGIA</a:t>
            </a:r>
            <a:endParaRPr sz="1800" b="0" i="0" u="none" strike="noStrike" cap="none">
              <a:solidFill>
                <a:srgbClr val="00B0F0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6477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0" i="0" u="none" strike="noStrike" cap="none">
                <a:solidFill>
                  <a:srgbClr val="00B0F0"/>
                </a:solidFill>
                <a:latin typeface="Bitter"/>
                <a:ea typeface="Bitter"/>
                <a:cs typeface="Bitter"/>
                <a:sym typeface="Bitter"/>
              </a:rPr>
              <a:t>LABORATORIO DE ENSAYOS NORMALIZADOS</a:t>
            </a:r>
            <a:endParaRPr sz="1800" b="0" i="0" u="none" strike="noStrike" cap="none">
              <a:solidFill>
                <a:srgbClr val="00B0F0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6477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0" i="0" u="none" strike="noStrike" cap="none">
                <a:solidFill>
                  <a:srgbClr val="00B0F0"/>
                </a:solidFill>
                <a:latin typeface="Bitter"/>
                <a:ea typeface="Bitter"/>
                <a:cs typeface="Bitter"/>
                <a:sym typeface="Bitter"/>
              </a:rPr>
              <a:t>LABORATORIO VIAL</a:t>
            </a:r>
            <a:endParaRPr sz="1800" b="0" i="0" u="none" strike="noStrike" cap="none">
              <a:solidFill>
                <a:srgbClr val="00B0F0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6477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0" i="0" u="none" strike="noStrike" cap="none">
                <a:solidFill>
                  <a:srgbClr val="00B0F0"/>
                </a:solidFill>
                <a:latin typeface="Bitter"/>
                <a:ea typeface="Bitter"/>
                <a:cs typeface="Bitter"/>
                <a:sym typeface="Bitter"/>
              </a:rPr>
              <a:t>LABORATORIO DE SUELOS</a:t>
            </a:r>
            <a:endParaRPr sz="1800" b="0" i="0" u="none" strike="noStrike" cap="none">
              <a:solidFill>
                <a:srgbClr val="00B0F0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6477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0" i="0" u="none" strike="noStrike" cap="none">
                <a:solidFill>
                  <a:srgbClr val="00B0F0"/>
                </a:solidFill>
                <a:latin typeface="Bitter"/>
                <a:ea typeface="Bitter"/>
                <a:cs typeface="Bitter"/>
                <a:sym typeface="Bitter"/>
              </a:rPr>
              <a:t>LABORATORIO QUÍMICO</a:t>
            </a:r>
            <a:endParaRPr sz="1800" b="0" i="0" u="none" strike="noStrike" cap="none">
              <a:solidFill>
                <a:srgbClr val="00B0F0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6477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0" i="0" u="none" strike="noStrike" cap="none">
                <a:solidFill>
                  <a:srgbClr val="00B0F0"/>
                </a:solidFill>
                <a:latin typeface="Bitter"/>
                <a:ea typeface="Bitter"/>
                <a:cs typeface="Bitter"/>
                <a:sym typeface="Bitter"/>
              </a:rPr>
              <a:t>LABORATORIO DE EFICIENCIA ENERGÉTICA</a:t>
            </a:r>
            <a:endParaRPr sz="1800" b="0" i="0" u="none" strike="noStrike" cap="none">
              <a:solidFill>
                <a:srgbClr val="00B0F0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6477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0" i="0" u="none" strike="noStrike" cap="none">
                <a:solidFill>
                  <a:srgbClr val="00B0F0"/>
                </a:solidFill>
                <a:latin typeface="Bitter"/>
                <a:ea typeface="Bitter"/>
                <a:cs typeface="Bitter"/>
                <a:sym typeface="Bitter"/>
              </a:rPr>
              <a:t>UNIDAD DE GESTIÓN Y ASEGURAMIENTO DE LA CALIDAD</a:t>
            </a:r>
            <a:endParaRPr sz="1800" b="0" i="0" u="none" strike="noStrike" cap="none">
              <a:solidFill>
                <a:srgbClr val="00B0F0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262a054763_1_47"/>
          <p:cNvSpPr/>
          <p:nvPr/>
        </p:nvSpPr>
        <p:spPr>
          <a:xfrm>
            <a:off x="1365944" y="199265"/>
            <a:ext cx="8392800" cy="1107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1" i="1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Instituto de Mecánica Aplicada y Estructuras</a:t>
            </a:r>
            <a:endParaRPr/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-AR" sz="2800" b="1" i="1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LABORATORIO DE EFICIENCIA ENERGÉTICA</a:t>
            </a:r>
            <a:endParaRPr sz="2800" b="1" i="1" u="none" strike="noStrike" cap="none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305" name="Google Shape;305;g1262a054763_1_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73537" y="6814079"/>
            <a:ext cx="1570663" cy="541425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1262a054763_1_47"/>
          <p:cNvSpPr/>
          <p:nvPr/>
        </p:nvSpPr>
        <p:spPr>
          <a:xfrm>
            <a:off x="675277" y="1557041"/>
            <a:ext cx="9226200" cy="12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 b="0" i="0" u="none" strike="noStrike" cap="none" dirty="0">
                <a:solidFill>
                  <a:srgbClr val="376092"/>
                </a:solidFill>
                <a:latin typeface="Bitter"/>
                <a:ea typeface="Bitter"/>
                <a:cs typeface="Bitter"/>
                <a:sym typeface="Bitter"/>
              </a:rPr>
              <a:t>Conformamos un grupo multidisciplinar que combinando experiencias previas en áreas afines nos focalizamos actualmente en:</a:t>
            </a:r>
            <a:endParaRPr dirty="0"/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00" b="0" i="0" u="none" strike="noStrike" cap="none" dirty="0">
              <a:solidFill>
                <a:srgbClr val="376092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s-AR" sz="1800" b="1" i="0" u="none" strike="noStrike" cap="none" dirty="0">
                <a:solidFill>
                  <a:srgbClr val="376092"/>
                </a:solidFill>
                <a:latin typeface="Bitter"/>
                <a:ea typeface="Bitter"/>
                <a:cs typeface="Bitter"/>
                <a:sym typeface="Bitter"/>
              </a:rPr>
              <a:t>GESTION DE LA ENERGIA </a:t>
            </a:r>
            <a:r>
              <a:rPr lang="es-AR" sz="1800" b="0" i="0" u="none" strike="noStrike" cap="none" dirty="0">
                <a:solidFill>
                  <a:srgbClr val="376092"/>
                </a:solidFill>
                <a:latin typeface="Bitter"/>
                <a:ea typeface="Bitter"/>
                <a:cs typeface="Bitter"/>
                <a:sym typeface="Bitter"/>
              </a:rPr>
              <a:t> </a:t>
            </a:r>
            <a:r>
              <a:rPr lang="es-AR" sz="1800" b="1" i="0" u="none" strike="noStrike" cap="none" dirty="0">
                <a:solidFill>
                  <a:srgbClr val="376092"/>
                </a:solidFill>
                <a:latin typeface="Bitter"/>
                <a:ea typeface="Bitter"/>
                <a:cs typeface="Bitter"/>
                <a:sym typeface="Bitter"/>
              </a:rPr>
              <a:t>EN SECTORES RESIDENCIAL, INDUSTRIAL Y SERVICIOS</a:t>
            </a:r>
            <a:endParaRPr sz="1800" b="0" i="0" u="none" strike="noStrike" cap="none" dirty="0">
              <a:solidFill>
                <a:srgbClr val="376092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07" name="Google Shape;307;g1262a054763_1_47"/>
          <p:cNvSpPr/>
          <p:nvPr/>
        </p:nvSpPr>
        <p:spPr>
          <a:xfrm>
            <a:off x="960601" y="3318550"/>
            <a:ext cx="9349008" cy="36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1" i="0" u="none" strike="noStrike" cap="none" dirty="0">
                <a:solidFill>
                  <a:srgbClr val="00B0F0"/>
                </a:solidFill>
                <a:latin typeface="Bitter"/>
                <a:ea typeface="Bitter"/>
                <a:cs typeface="Bitter"/>
                <a:sym typeface="Bitter"/>
              </a:rPr>
              <a:t>Eficiencia energética en edificaciones</a:t>
            </a:r>
            <a:endParaRPr sz="1800" b="0" i="0" u="none" strike="noStrike" cap="none" dirty="0">
              <a:solidFill>
                <a:srgbClr val="00B0F0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0" i="0" u="none" strike="noStrike" cap="none" dirty="0">
                <a:solidFill>
                  <a:srgbClr val="000000"/>
                </a:solidFill>
                <a:latin typeface="Bitter"/>
                <a:ea typeface="Bitter"/>
                <a:cs typeface="Bitter"/>
                <a:sym typeface="Bitter"/>
              </a:rPr>
              <a:t>	Calificación energética de edificaciones. </a:t>
            </a:r>
            <a:endParaRPr sz="1800" b="0" i="0" u="none" strike="noStrike" cap="none" dirty="0">
              <a:solidFill>
                <a:srgbClr val="000000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0" i="0" u="none" strike="noStrike" cap="none" dirty="0">
                <a:solidFill>
                  <a:srgbClr val="000000"/>
                </a:solidFill>
                <a:latin typeface="Bitter"/>
                <a:ea typeface="Bitter"/>
                <a:cs typeface="Bitter"/>
                <a:sym typeface="Bitter"/>
              </a:rPr>
              <a:t>	Simulación energética en edificaciones</a:t>
            </a:r>
            <a:endParaRPr sz="1800" b="0" i="0" u="none" strike="noStrike" cap="none" dirty="0">
              <a:solidFill>
                <a:srgbClr val="000000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0" i="0" u="none" strike="noStrike" cap="none" dirty="0">
                <a:solidFill>
                  <a:srgbClr val="000000"/>
                </a:solidFill>
                <a:latin typeface="Bitter"/>
                <a:ea typeface="Bitter"/>
                <a:cs typeface="Bitter"/>
                <a:sym typeface="Bitter"/>
              </a:rPr>
              <a:t>	Estrategias Pasivas de Diseño.</a:t>
            </a:r>
            <a:endParaRPr sz="1800" b="0" i="0" u="none" strike="noStrike" cap="none" dirty="0">
              <a:solidFill>
                <a:srgbClr val="000000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1" i="0" u="none" strike="noStrike" cap="none" dirty="0">
                <a:solidFill>
                  <a:srgbClr val="00B0F0"/>
                </a:solidFill>
                <a:latin typeface="Bitter"/>
                <a:ea typeface="Bitter"/>
                <a:cs typeface="Bitter"/>
                <a:sym typeface="Bitter"/>
              </a:rPr>
              <a:t>Gestión de la energía en la industria</a:t>
            </a:r>
            <a:endParaRPr sz="1800" b="0" i="0" u="none" strike="noStrike" cap="none" dirty="0">
              <a:solidFill>
                <a:srgbClr val="00B0F0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0" i="0" u="none" strike="noStrike" cap="none" dirty="0">
                <a:solidFill>
                  <a:srgbClr val="000000"/>
                </a:solidFill>
                <a:latin typeface="Bitter"/>
                <a:ea typeface="Bitter"/>
                <a:cs typeface="Bitter"/>
                <a:sym typeface="Bitter"/>
              </a:rPr>
              <a:t>	Eficiencia energética en procesos productivos</a:t>
            </a:r>
            <a:endParaRPr sz="1800" b="0" i="0" u="none" strike="noStrike" cap="none" dirty="0">
              <a:solidFill>
                <a:srgbClr val="000000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0" i="0" u="none" strike="noStrike" cap="none" dirty="0">
                <a:solidFill>
                  <a:srgbClr val="000000"/>
                </a:solidFill>
                <a:latin typeface="Bitter"/>
                <a:ea typeface="Bitter"/>
                <a:cs typeface="Bitter"/>
                <a:sym typeface="Bitter"/>
              </a:rPr>
              <a:t>	Herramientas de gestión de la energía (indicadores, norma ISO 50001, </a:t>
            </a:r>
            <a:r>
              <a:rPr lang="es-AR" sz="1800" b="0" i="0" u="none" strike="noStrike" cap="none" dirty="0" err="1">
                <a:solidFill>
                  <a:srgbClr val="000000"/>
                </a:solidFill>
                <a:latin typeface="Bitter"/>
                <a:ea typeface="Bitter"/>
                <a:cs typeface="Bitter"/>
                <a:sym typeface="Bitter"/>
              </a:rPr>
              <a:t>etc</a:t>
            </a:r>
            <a:r>
              <a:rPr lang="es-AR" sz="1800" b="0" i="0" u="none" strike="noStrike" cap="none" dirty="0">
                <a:solidFill>
                  <a:srgbClr val="000000"/>
                </a:solidFill>
                <a:latin typeface="Bitter"/>
                <a:ea typeface="Bitter"/>
                <a:cs typeface="Bitter"/>
                <a:sym typeface="Bitter"/>
              </a:rPr>
              <a:t>)</a:t>
            </a:r>
            <a:endParaRPr sz="1800" b="0" i="0" u="none" strike="noStrike" cap="none" dirty="0">
              <a:solidFill>
                <a:srgbClr val="000000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1" i="0" u="none" strike="noStrike" cap="none" dirty="0">
                <a:solidFill>
                  <a:srgbClr val="00B0F0"/>
                </a:solidFill>
                <a:latin typeface="Bitter"/>
                <a:ea typeface="Bitter"/>
                <a:cs typeface="Bitter"/>
                <a:sym typeface="Bitter"/>
              </a:rPr>
              <a:t>Uso final de la energía</a:t>
            </a:r>
            <a:endParaRPr sz="1800" b="0" i="0" u="none" strike="noStrike" cap="none" dirty="0">
              <a:solidFill>
                <a:srgbClr val="00B0F0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0" i="0" u="none" strike="noStrike" cap="none" dirty="0">
                <a:solidFill>
                  <a:srgbClr val="000000"/>
                </a:solidFill>
                <a:latin typeface="Bitter"/>
                <a:ea typeface="Bitter"/>
                <a:cs typeface="Bitter"/>
                <a:sym typeface="Bitter"/>
              </a:rPr>
              <a:t>	Política energética enfocada a usos finales. </a:t>
            </a:r>
            <a:endParaRPr sz="1800" b="0" i="0" u="none" strike="noStrike" cap="none" dirty="0">
              <a:solidFill>
                <a:srgbClr val="000000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0" i="0" u="none" strike="noStrike" cap="none" dirty="0">
                <a:solidFill>
                  <a:srgbClr val="000000"/>
                </a:solidFill>
                <a:latin typeface="Bitter"/>
                <a:ea typeface="Bitter"/>
                <a:cs typeface="Bitter"/>
                <a:sym typeface="Bitter"/>
              </a:rPr>
              <a:t>	Gestión de energía en edificaciones.</a:t>
            </a:r>
            <a:endParaRPr sz="1800" b="0" i="0" u="none" strike="noStrike" cap="none" dirty="0">
              <a:solidFill>
                <a:srgbClr val="000000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1" i="0" u="none" strike="noStrike" cap="none" dirty="0">
                <a:solidFill>
                  <a:srgbClr val="00B0F0"/>
                </a:solidFill>
                <a:latin typeface="Bitter"/>
                <a:ea typeface="Bitter"/>
                <a:cs typeface="Bitter"/>
                <a:sym typeface="Bitter"/>
              </a:rPr>
              <a:t>Energías Renovables</a:t>
            </a:r>
            <a:endParaRPr sz="1800" b="0" i="0" u="none" strike="noStrike" cap="none" dirty="0">
              <a:solidFill>
                <a:srgbClr val="00B0F0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0" i="0" u="none" strike="noStrike" cap="none" dirty="0">
                <a:solidFill>
                  <a:srgbClr val="000000"/>
                </a:solidFill>
                <a:latin typeface="Bitter"/>
                <a:ea typeface="Bitter"/>
                <a:cs typeface="Bitter"/>
                <a:sym typeface="Bitter"/>
              </a:rPr>
              <a:t>	Análisis de factibilidad para incorporación de energías renovables.</a:t>
            </a:r>
            <a:endParaRPr sz="1800" b="0" i="0" u="none" strike="noStrike" cap="none" dirty="0">
              <a:solidFill>
                <a:srgbClr val="000000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262a054763_1_54"/>
          <p:cNvSpPr/>
          <p:nvPr/>
        </p:nvSpPr>
        <p:spPr>
          <a:xfrm>
            <a:off x="5431398" y="2357957"/>
            <a:ext cx="50400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Integrante de la Agencia de Desarrollo Región ROSARIO – ADERR, participando como Consultor en el </a:t>
            </a:r>
            <a:r>
              <a:rPr lang="es-AR" sz="1600" b="1" i="0" u="none" strike="noStrike" cap="none">
                <a:solidFill>
                  <a:srgbClr val="376092"/>
                </a:solidFill>
                <a:latin typeface="Bitter"/>
                <a:ea typeface="Bitter"/>
                <a:cs typeface="Bitter"/>
                <a:sym typeface="Bitter"/>
              </a:rPr>
              <a:t>Programa Tecnopyme</a:t>
            </a:r>
            <a:r>
              <a:rPr lang="es-AR" sz="16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, del Ministerio Producción, Ciencia y Tecnología del Gobierno de Santa Fe.</a:t>
            </a:r>
            <a:endParaRPr/>
          </a:p>
        </p:txBody>
      </p:sp>
      <p:pic>
        <p:nvPicPr>
          <p:cNvPr id="313" name="Google Shape;313;g1262a054763_1_5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73537" y="6814079"/>
            <a:ext cx="1570663" cy="541425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Google Shape;314;g1262a054763_1_54"/>
          <p:cNvSpPr/>
          <p:nvPr/>
        </p:nvSpPr>
        <p:spPr>
          <a:xfrm>
            <a:off x="1365944" y="199265"/>
            <a:ext cx="8392800" cy="11079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800" b="1" i="1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Instituto de Mecánica Aplicada y Estructuras</a:t>
            </a:r>
            <a:endParaRPr/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s-AR" sz="2800" b="1" i="1" u="none" strike="noStrike" cap="none">
                <a:solidFill>
                  <a:schemeClr val="lt1"/>
                </a:solidFill>
                <a:latin typeface="Bitter"/>
                <a:ea typeface="Bitter"/>
                <a:cs typeface="Bitter"/>
                <a:sym typeface="Bitter"/>
              </a:rPr>
              <a:t>LABORATORIO DE EFICIENCIA ENERGÉTICA</a:t>
            </a:r>
            <a:endParaRPr sz="2800" b="1" i="1" u="none" strike="noStrike" cap="none">
              <a:solidFill>
                <a:schemeClr val="lt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15" name="Google Shape;315;g1262a054763_1_54"/>
          <p:cNvSpPr/>
          <p:nvPr/>
        </p:nvSpPr>
        <p:spPr>
          <a:xfrm>
            <a:off x="678912" y="3719567"/>
            <a:ext cx="9226200" cy="4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300" b="1" i="0" u="none" strike="noStrike" cap="none" dirty="0">
                <a:solidFill>
                  <a:srgbClr val="00B0F0"/>
                </a:solidFill>
                <a:latin typeface="Bitter"/>
                <a:ea typeface="Bitter"/>
                <a:cs typeface="Bitter"/>
                <a:sym typeface="Bitter"/>
              </a:rPr>
              <a:t>Proyectos actuales</a:t>
            </a:r>
            <a:endParaRPr sz="2100" b="0" i="0" u="none" strike="noStrike" cap="none" dirty="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16" name="Google Shape;316;g1262a054763_1_54"/>
          <p:cNvSpPr/>
          <p:nvPr/>
        </p:nvSpPr>
        <p:spPr>
          <a:xfrm>
            <a:off x="208650" y="4152591"/>
            <a:ext cx="10445400" cy="293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700" b="1" i="0" u="none" strike="noStrike" cap="none" dirty="0">
                <a:solidFill>
                  <a:srgbClr val="376092"/>
                </a:solidFill>
                <a:latin typeface="Bitter"/>
                <a:ea typeface="Bitter"/>
                <a:cs typeface="Bitter"/>
                <a:sym typeface="Bitter"/>
              </a:rPr>
              <a:t>Simulación energética de viviendas</a:t>
            </a:r>
            <a:r>
              <a:rPr lang="es-AR" sz="1700" b="0" i="0" u="none" strike="noStrike" cap="none" dirty="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.	 </a:t>
            </a:r>
            <a:br>
              <a:rPr lang="es-AR" sz="1700" b="0" i="0" u="none" strike="noStrike" cap="none" dirty="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s-AR" sz="1700" b="0" i="0" u="none" strike="noStrike" cap="none" dirty="0" smtClean="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Requerimientos </a:t>
            </a:r>
            <a:r>
              <a:rPr lang="es-AR" sz="1700" b="0" i="0" u="none" strike="noStrike" cap="none" dirty="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de energía para climatización en un contexto de variabilidad y cambio climático.  </a:t>
            </a:r>
            <a:br>
              <a:rPr lang="es-AR" sz="1700" b="0" i="0" u="none" strike="noStrike" cap="none" dirty="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s-AR" sz="1700" b="0" i="0" u="none" strike="noStrike" cap="none" dirty="0" smtClean="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Análisis </a:t>
            </a:r>
            <a:r>
              <a:rPr lang="es-AR" sz="1700" b="0" i="0" u="none" strike="noStrike" cap="none" dirty="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económico aplicando diferentes tecnologías constructivas para vivienda de interés social.</a:t>
            </a:r>
            <a:endParaRPr sz="1500"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AR" sz="1700" b="0" i="0" u="none" strike="noStrike" cap="none" dirty="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Programa de formación </a:t>
            </a:r>
            <a:r>
              <a:rPr lang="es-AR" sz="1700" b="1" i="0" u="none" strike="noStrike" cap="none" dirty="0">
                <a:solidFill>
                  <a:srgbClr val="376092"/>
                </a:solidFill>
                <a:latin typeface="Bitter"/>
                <a:ea typeface="Bitter"/>
                <a:cs typeface="Bitter"/>
                <a:sym typeface="Bitter"/>
              </a:rPr>
              <a:t>Isla de Calor Urbana: Impacto en la Políticas de Planificación y Diseño Urbano </a:t>
            </a:r>
            <a:r>
              <a:rPr lang="es-AR" sz="1700" b="0" i="0" u="none" strike="noStrike" cap="none" dirty="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Proyecto MERCOCIUDADES. Convenio con la Municipalidad de Rosario.</a:t>
            </a:r>
            <a:endParaRPr sz="1700" b="0" i="0" u="none" strike="noStrike" cap="none" dirty="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AR" sz="1700" b="1" i="0" u="none" strike="noStrike" cap="none" dirty="0">
                <a:solidFill>
                  <a:srgbClr val="376092"/>
                </a:solidFill>
                <a:latin typeface="Bitter"/>
                <a:ea typeface="Bitter"/>
                <a:cs typeface="Bitter"/>
                <a:sym typeface="Bitter"/>
              </a:rPr>
              <a:t>Medición de conductividad térmica de materiales de la industria y la construcción</a:t>
            </a:r>
            <a:r>
              <a:rPr lang="es-AR" sz="1700" b="0" i="0" u="none" strike="noStrike" cap="none" dirty="0">
                <a:solidFill>
                  <a:srgbClr val="376092"/>
                </a:solidFill>
                <a:latin typeface="Bitter"/>
                <a:ea typeface="Bitter"/>
                <a:cs typeface="Bitter"/>
                <a:sym typeface="Bitter"/>
              </a:rPr>
              <a:t>. Acciones para el fortalecimiento de la investigación y la transferencia tecnológica en el marco de la transición energética.</a:t>
            </a:r>
            <a:r>
              <a:rPr lang="es-AR" sz="1700" b="0" i="0" u="none" strike="noStrike" cap="none" dirty="0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 Plan de Excelencia en Investigación Científica (PEIC- Equipamiento) a través del proyecto PEICE2021-022</a:t>
            </a:r>
            <a:endParaRPr sz="1500" dirty="0"/>
          </a:p>
          <a:p>
            <a:pPr marL="0" marR="0" lvl="0" indent="0" algn="just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-AR" sz="1700" b="1" i="0" u="none" strike="noStrike" cap="none" dirty="0">
                <a:solidFill>
                  <a:srgbClr val="376092"/>
                </a:solidFill>
                <a:latin typeface="Bitter"/>
                <a:ea typeface="Bitter"/>
                <a:cs typeface="Bitter"/>
                <a:sym typeface="Bitter"/>
              </a:rPr>
              <a:t>Taller de gestión de la energía en </a:t>
            </a:r>
            <a:r>
              <a:rPr lang="es-AR" sz="1700" b="1" i="0" u="none" strike="noStrike" cap="none" dirty="0" err="1">
                <a:solidFill>
                  <a:srgbClr val="376092"/>
                </a:solidFill>
                <a:latin typeface="Bitter"/>
                <a:ea typeface="Bitter"/>
                <a:cs typeface="Bitter"/>
                <a:sym typeface="Bitter"/>
              </a:rPr>
              <a:t>PyMEs</a:t>
            </a:r>
            <a:r>
              <a:rPr lang="es-AR" sz="1700" b="0" i="0" u="none" strike="noStrike" cap="none" dirty="0">
                <a:solidFill>
                  <a:srgbClr val="3F3F3F"/>
                </a:solidFill>
                <a:latin typeface="Bitter"/>
                <a:ea typeface="Bitter"/>
                <a:cs typeface="Bitter"/>
                <a:sym typeface="Bitter"/>
              </a:rPr>
              <a:t>. </a:t>
            </a:r>
            <a:r>
              <a:rPr lang="es-AR" sz="1700" b="0" i="1" u="none" strike="noStrike" cap="none" dirty="0">
                <a:solidFill>
                  <a:srgbClr val="3F3F3F"/>
                </a:solidFill>
                <a:latin typeface="Bitter"/>
                <a:ea typeface="Bitter"/>
                <a:cs typeface="Bitter"/>
                <a:sym typeface="Bitter"/>
              </a:rPr>
              <a:t>Norma ISO 50001</a:t>
            </a:r>
            <a:endParaRPr sz="1700" b="0" i="0" u="none" strike="noStrike" cap="none" dirty="0">
              <a:solidFill>
                <a:srgbClr val="3F3F3F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17" name="Google Shape;317;g1262a054763_1_54"/>
          <p:cNvSpPr/>
          <p:nvPr/>
        </p:nvSpPr>
        <p:spPr>
          <a:xfrm>
            <a:off x="818250" y="1699996"/>
            <a:ext cx="9226200" cy="39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300" b="1" i="0" u="none" strike="noStrike" cap="none" dirty="0">
                <a:solidFill>
                  <a:srgbClr val="00B0F0"/>
                </a:solidFill>
                <a:latin typeface="Bitter"/>
                <a:ea typeface="Bitter"/>
                <a:cs typeface="Bitter"/>
                <a:sym typeface="Bitter"/>
              </a:rPr>
              <a:t>Algunos proyectos relevantes</a:t>
            </a:r>
            <a:endParaRPr sz="2100" b="0" i="0" u="none" strike="noStrike" cap="none" dirty="0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18" name="Google Shape;318;g1262a054763_1_54"/>
          <p:cNvSpPr/>
          <p:nvPr/>
        </p:nvSpPr>
        <p:spPr>
          <a:xfrm>
            <a:off x="252012" y="2352616"/>
            <a:ext cx="5040000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16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Consultoría internacional: </a:t>
            </a:r>
            <a:r>
              <a:rPr lang="es-AR" sz="1600" b="1" i="0" u="none" strike="noStrike" cap="none">
                <a:solidFill>
                  <a:srgbClr val="376092"/>
                </a:solidFill>
                <a:latin typeface="Bitter"/>
                <a:ea typeface="Bitter"/>
                <a:cs typeface="Bitter"/>
                <a:sym typeface="Bitter"/>
              </a:rPr>
              <a:t>“Piloto de Etiquetado Energético de Viviendas en la Ciudad Autónoma de Buenos Aires”,</a:t>
            </a:r>
            <a:r>
              <a:rPr lang="es-AR" sz="16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 pedida por la Agencia de Protección Ambiental de CABA (AprA) y la Secretaría de Energía de Argentina</a:t>
            </a:r>
            <a:endParaRPr sz="1600" b="0" i="0" u="none" strike="noStrike" cap="none">
              <a:solidFill>
                <a:schemeClr val="dk1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319" name="Google Shape;319;g1262a054763_1_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933" y="199265"/>
            <a:ext cx="2050378" cy="2067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Google Shape;325;g12622a4887d_0_1" descr="A picture containing table,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"/>
            <a:ext cx="10694400" cy="2307772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g12622a4887d_0_1"/>
          <p:cNvSpPr/>
          <p:nvPr/>
        </p:nvSpPr>
        <p:spPr>
          <a:xfrm>
            <a:off x="11163693" y="830442"/>
            <a:ext cx="53436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AR" sz="1800" b="1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Tipografía: </a:t>
            </a:r>
            <a: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Bitter</a:t>
            </a:r>
            <a:b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/>
            </a:r>
            <a:b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s-AR" sz="1800" b="1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Colores: </a:t>
            </a:r>
            <a:br>
              <a:rPr lang="es-AR" sz="1800" b="1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s-AR" sz="1800" b="1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- </a:t>
            </a:r>
            <a: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Celeste (RGB rojo 0/verde 176/azul 240)</a:t>
            </a:r>
            <a:b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- Azul (RGB rojo 55/verde 96/Azul 146)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g12622a4887d_0_1"/>
          <p:cNvSpPr/>
          <p:nvPr/>
        </p:nvSpPr>
        <p:spPr>
          <a:xfrm>
            <a:off x="218743" y="2643219"/>
            <a:ext cx="7160700" cy="3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0" i="0" u="none" strike="noStrike" cap="none">
                <a:solidFill>
                  <a:srgbClr val="01476B"/>
                </a:solidFill>
                <a:latin typeface="Bitter"/>
                <a:ea typeface="Bitter"/>
                <a:cs typeface="Bitter"/>
                <a:sym typeface="Bitter"/>
              </a:rPr>
              <a:t>Nuestro Centro tiene como misión, desde hace 52 años, </a:t>
            </a:r>
            <a:r>
              <a:rPr lang="es-AR" sz="2400" b="1" i="0" u="none" strike="noStrike" cap="none">
                <a:solidFill>
                  <a:srgbClr val="01476B"/>
                </a:solidFill>
                <a:latin typeface="Bitter"/>
                <a:ea typeface="Bitter"/>
                <a:cs typeface="Bitter"/>
                <a:sym typeface="Bitter"/>
              </a:rPr>
              <a:t>contribuir al saneamiento sostenible de las comunidades, </a:t>
            </a:r>
            <a:r>
              <a:rPr lang="es-AR" sz="2400" b="0" i="0" u="none" strike="noStrike" cap="none">
                <a:solidFill>
                  <a:srgbClr val="01476B"/>
                </a:solidFill>
                <a:latin typeface="Bitter"/>
                <a:ea typeface="Bitter"/>
                <a:cs typeface="Bitter"/>
                <a:sym typeface="Bitter"/>
              </a:rPr>
              <a:t>y lo lleva adelante mediante: proyectos de I+D+i, docencia de grado y postgrado y convenios de extensión, asistencia técnica y vinculación. </a:t>
            </a:r>
            <a:endParaRPr sz="2400" b="0" i="0" u="none" strike="noStrike" cap="none">
              <a:solidFill>
                <a:srgbClr val="01476B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28" name="Google Shape;328;g12622a4887d_0_1"/>
          <p:cNvSpPr/>
          <p:nvPr/>
        </p:nvSpPr>
        <p:spPr>
          <a:xfrm>
            <a:off x="1653840" y="1837788"/>
            <a:ext cx="7379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800"/>
              <a:buFont typeface="Bitter"/>
              <a:buNone/>
            </a:pPr>
            <a:r>
              <a:rPr lang="es-AR" sz="2800" b="1" i="0" u="none" strike="noStrike" cap="none">
                <a:solidFill>
                  <a:srgbClr val="3A3838"/>
                </a:solidFill>
                <a:latin typeface="Bitter"/>
                <a:ea typeface="Bitter"/>
                <a:cs typeface="Bitter"/>
                <a:sym typeface="Bitter"/>
              </a:rPr>
              <a:t>Centro de Ingeniería Sanitaria</a:t>
            </a:r>
            <a:endParaRPr sz="2800" b="1" i="0" u="none" strike="noStrike" cap="none">
              <a:solidFill>
                <a:srgbClr val="3A383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29" name="Google Shape;329;g12622a4887d_0_1"/>
          <p:cNvSpPr/>
          <p:nvPr/>
        </p:nvSpPr>
        <p:spPr>
          <a:xfrm>
            <a:off x="218743" y="5198707"/>
            <a:ext cx="6527100" cy="14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Bitter"/>
              <a:buNone/>
            </a:pPr>
            <a:r>
              <a:rPr lang="es-AR" sz="2200" b="0" i="0" u="none" strike="noStrike" cap="none">
                <a:solidFill>
                  <a:srgbClr val="00B0F0"/>
                </a:solidFill>
                <a:latin typeface="Bitter"/>
                <a:ea typeface="Bitter"/>
                <a:cs typeface="Bitter"/>
                <a:sym typeface="Bitter"/>
              </a:rPr>
              <a:t>Brindamos apoyo especializado a Cooperativas, Comunas, Municipalidades, empresas prestadoras de servicios de agua y saneamiento, industrias, pymes y a la </a:t>
            </a:r>
            <a:r>
              <a:rPr lang="es-AR" sz="2200">
                <a:solidFill>
                  <a:srgbClr val="00B0F0"/>
                </a:solidFill>
                <a:latin typeface="Bitter"/>
                <a:ea typeface="Bitter"/>
                <a:cs typeface="Bitter"/>
                <a:sym typeface="Bitter"/>
              </a:rPr>
              <a:t>comunidad</a:t>
            </a:r>
            <a:r>
              <a:rPr lang="es-AR" sz="2200" b="0" i="0" u="none" strike="noStrike" cap="none">
                <a:solidFill>
                  <a:srgbClr val="00B0F0"/>
                </a:solidFill>
                <a:latin typeface="Bitter"/>
                <a:ea typeface="Bitter"/>
                <a:cs typeface="Bitter"/>
                <a:sym typeface="Bitter"/>
              </a:rPr>
              <a:t> en general. </a:t>
            </a:r>
            <a:endParaRPr sz="2200" b="0" i="0" u="none" strike="noStrike" cap="none">
              <a:solidFill>
                <a:srgbClr val="00B0F0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pic>
        <p:nvPicPr>
          <p:cNvPr id="330" name="Google Shape;330;g12622a4887d_0_1"/>
          <p:cNvPicPr preferRelativeResize="0"/>
          <p:nvPr/>
        </p:nvPicPr>
        <p:blipFill rotWithShape="1">
          <a:blip r:embed="rId4">
            <a:alphaModFix/>
          </a:blip>
          <a:srcRect l="3326" r="36839" b="9346"/>
          <a:stretch/>
        </p:blipFill>
        <p:spPr>
          <a:xfrm>
            <a:off x="7593345" y="2643219"/>
            <a:ext cx="2879726" cy="2070101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g12622a4887d_0_1"/>
          <p:cNvSpPr/>
          <p:nvPr/>
        </p:nvSpPr>
        <p:spPr>
          <a:xfrm>
            <a:off x="-7352" y="-1"/>
            <a:ext cx="2057400" cy="264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2" name="Google Shape;332;g12622a4887d_0_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50" y="267363"/>
            <a:ext cx="1868773" cy="100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g12622a4887d_0_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092925" y="4883494"/>
            <a:ext cx="3380146" cy="253158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g12622a4887d_0_13" descr="A picture containing table,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"/>
            <a:ext cx="10694400" cy="2307772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g12622a4887d_0_13"/>
          <p:cNvSpPr/>
          <p:nvPr/>
        </p:nvSpPr>
        <p:spPr>
          <a:xfrm>
            <a:off x="11163693" y="830442"/>
            <a:ext cx="53436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AR" sz="1800" b="1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Tipografía: </a:t>
            </a:r>
            <a: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Bitter</a:t>
            </a:r>
            <a:b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/>
            </a:r>
            <a:b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s-AR" sz="1800" b="1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Colores: </a:t>
            </a:r>
            <a:br>
              <a:rPr lang="es-AR" sz="1800" b="1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s-AR" sz="1800" b="1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- </a:t>
            </a:r>
            <a: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Celeste (RGB rojo 0/verde 176/azul 240)</a:t>
            </a:r>
            <a:b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- Azul (RGB rojo 55/verde 96/Azul 146)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g12622a4887d_0_13"/>
          <p:cNvSpPr/>
          <p:nvPr/>
        </p:nvSpPr>
        <p:spPr>
          <a:xfrm>
            <a:off x="218743" y="2643219"/>
            <a:ext cx="7160700" cy="3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1" i="0" u="none" strike="noStrike" cap="none" dirty="0">
                <a:solidFill>
                  <a:srgbClr val="01476B"/>
                </a:solidFill>
                <a:latin typeface="Bitter"/>
                <a:ea typeface="Bitter"/>
                <a:cs typeface="Bitter"/>
                <a:sym typeface="Bitter"/>
              </a:rPr>
              <a:t>Servicios Área Laboratorio :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 b="1" i="0" u="none" strike="noStrike" cap="none" dirty="0">
                <a:solidFill>
                  <a:srgbClr val="01476B"/>
                </a:solidFill>
                <a:latin typeface="Bitter"/>
                <a:ea typeface="Bitter"/>
                <a:cs typeface="Bitter"/>
                <a:sym typeface="Bitter"/>
              </a:rPr>
              <a:t>Laboratorio de química y microbiología de agua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 b="0" i="0" u="none" strike="noStrike" cap="none" dirty="0">
                <a:solidFill>
                  <a:srgbClr val="01476B"/>
                </a:solidFill>
                <a:latin typeface="Bitter"/>
                <a:ea typeface="Bitter"/>
                <a:cs typeface="Bitter"/>
                <a:sym typeface="Bitter"/>
              </a:rPr>
              <a:t>*Análisis fisicoquímico y microbiológico de aguas para distintos usos (consumo humano, industrial)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 b="1" i="0" u="none" strike="noStrike" cap="none" dirty="0">
                <a:solidFill>
                  <a:srgbClr val="01476B"/>
                </a:solidFill>
                <a:latin typeface="Bitter"/>
                <a:ea typeface="Bitter"/>
                <a:cs typeface="Bitter"/>
                <a:sym typeface="Bitter"/>
              </a:rPr>
              <a:t>Laboratorio de Tecnología de aguas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 b="0" i="0" u="none" strike="noStrike" cap="none" dirty="0">
                <a:solidFill>
                  <a:srgbClr val="01476B"/>
                </a:solidFill>
                <a:latin typeface="Bitter"/>
                <a:ea typeface="Bitter"/>
                <a:cs typeface="Bitter"/>
                <a:sym typeface="Bitter"/>
              </a:rPr>
              <a:t>*Ensayos de </a:t>
            </a:r>
            <a:r>
              <a:rPr lang="es-AR" sz="2200" b="0" i="0" u="none" strike="noStrike" cap="none" dirty="0" err="1">
                <a:solidFill>
                  <a:srgbClr val="01476B"/>
                </a:solidFill>
                <a:latin typeface="Bitter"/>
                <a:ea typeface="Bitter"/>
                <a:cs typeface="Bitter"/>
                <a:sym typeface="Bitter"/>
              </a:rPr>
              <a:t>tratabilidad</a:t>
            </a:r>
            <a:r>
              <a:rPr lang="es-AR" sz="2200" b="0" i="0" u="none" strike="noStrike" cap="none" dirty="0">
                <a:solidFill>
                  <a:srgbClr val="01476B"/>
                </a:solidFill>
                <a:latin typeface="Bitter"/>
                <a:ea typeface="Bitter"/>
                <a:cs typeface="Bitter"/>
                <a:sym typeface="Bitter"/>
              </a:rPr>
              <a:t> de Aguas y Efluentes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 b="0" i="0" u="none" strike="noStrike" cap="none" dirty="0">
                <a:solidFill>
                  <a:srgbClr val="01476B"/>
                </a:solidFill>
                <a:latin typeface="Bitter"/>
                <a:ea typeface="Bitter"/>
                <a:cs typeface="Bitter"/>
                <a:sym typeface="Bitter"/>
              </a:rPr>
              <a:t>*Proyectos de I+D e innovación en  infraestructura.</a:t>
            </a:r>
            <a:endParaRPr sz="2200" b="0" i="0" u="none" strike="noStrike" cap="none" dirty="0">
              <a:solidFill>
                <a:srgbClr val="01476B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000" dirty="0">
                <a:solidFill>
                  <a:srgbClr val="00B0F0"/>
                </a:solidFill>
                <a:latin typeface="Bitter"/>
                <a:ea typeface="Bitter"/>
                <a:cs typeface="Bitter"/>
                <a:sym typeface="Bitter"/>
              </a:rPr>
              <a:t>(REGISTRO DE LABORATORIOS DE ANÁLISIS AMBIENTALES - GOBIERNO DE SANTA FE).</a:t>
            </a:r>
            <a:endParaRPr sz="2000" dirty="0">
              <a:solidFill>
                <a:srgbClr val="00B0F0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 b="0" i="0" u="none" strike="noStrike" cap="none" dirty="0">
                <a:solidFill>
                  <a:srgbClr val="01476B"/>
                </a:solidFill>
                <a:latin typeface="Bitter"/>
                <a:ea typeface="Bitter"/>
                <a:cs typeface="Bitter"/>
                <a:sym typeface="Bitter"/>
              </a:rPr>
              <a:t> 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1" i="0" u="none" strike="noStrike" cap="none" dirty="0">
                <a:solidFill>
                  <a:srgbClr val="01476B"/>
                </a:solidFill>
                <a:latin typeface="Bitter"/>
                <a:ea typeface="Bitter"/>
                <a:cs typeface="Bitter"/>
                <a:sym typeface="Bitter"/>
              </a:rPr>
              <a:t>Servicios Área Ingeniería Sanitaria: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 b="0" i="0" u="none" strike="noStrike" cap="none" dirty="0">
                <a:solidFill>
                  <a:srgbClr val="01476B"/>
                </a:solidFill>
                <a:latin typeface="Bitter"/>
                <a:ea typeface="Bitter"/>
                <a:cs typeface="Bitter"/>
                <a:sym typeface="Bitter"/>
              </a:rPr>
              <a:t>Estudios de factibilidad, proyectos especiales relacionados al agua potable y el saneamiento, tratamiento efluentes y residuos solidos urbanos.</a:t>
            </a:r>
            <a:endParaRPr dirty="0"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1476B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1476B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 dirty="0">
              <a:solidFill>
                <a:srgbClr val="01476B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341" name="Google Shape;341;g12622a4887d_0_13"/>
          <p:cNvSpPr/>
          <p:nvPr/>
        </p:nvSpPr>
        <p:spPr>
          <a:xfrm>
            <a:off x="1653840" y="1837788"/>
            <a:ext cx="7379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800"/>
              <a:buFont typeface="Bitter"/>
              <a:buNone/>
            </a:pPr>
            <a:r>
              <a:rPr lang="es-AR" sz="2800" b="1" i="0" u="none" strike="noStrike" cap="none">
                <a:solidFill>
                  <a:srgbClr val="3A3838"/>
                </a:solidFill>
                <a:latin typeface="Bitter"/>
                <a:ea typeface="Bitter"/>
                <a:cs typeface="Bitter"/>
                <a:sym typeface="Bitter"/>
              </a:rPr>
              <a:t>Centro de Ingeniería Sanitaria</a:t>
            </a:r>
            <a:endParaRPr sz="2800" b="1" i="0" u="none" strike="noStrike" cap="none">
              <a:solidFill>
                <a:srgbClr val="3A383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42" name="Google Shape;342;g12622a4887d_0_13"/>
          <p:cNvSpPr/>
          <p:nvPr/>
        </p:nvSpPr>
        <p:spPr>
          <a:xfrm>
            <a:off x="-7352" y="-1"/>
            <a:ext cx="2057400" cy="264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3" name="Google Shape;343;g12622a4887d_0_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950" y="267363"/>
            <a:ext cx="1868773" cy="100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12622a4887d_0_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68069" y="2532257"/>
            <a:ext cx="1688287" cy="25483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12622a4887d_0_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605488" y="5251905"/>
            <a:ext cx="2879725" cy="21647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2" descr="A sign on the side of a build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3" y="0"/>
            <a:ext cx="10684666" cy="755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g12622a4887d_0_24" descr="A picture containing table,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-1"/>
            <a:ext cx="10694400" cy="2307772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g12622a4887d_0_24"/>
          <p:cNvSpPr/>
          <p:nvPr/>
        </p:nvSpPr>
        <p:spPr>
          <a:xfrm>
            <a:off x="11163693" y="830442"/>
            <a:ext cx="5343600" cy="1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AR" sz="1800" b="1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Tipografía: </a:t>
            </a:r>
            <a: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Bitter</a:t>
            </a:r>
            <a:b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/>
            </a:r>
            <a:b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s-AR" sz="1800" b="1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Colores: </a:t>
            </a:r>
            <a:br>
              <a:rPr lang="es-AR" sz="1800" b="1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s-AR" sz="1800" b="1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- </a:t>
            </a:r>
            <a: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Celeste (RGB rojo 0/verde 176/azul 240)</a:t>
            </a:r>
            <a:b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</a:br>
            <a:r>
              <a:rPr lang="es-AR" sz="1800" b="0" i="0" u="none" strike="noStrike" cap="none">
                <a:solidFill>
                  <a:schemeClr val="dk1"/>
                </a:solidFill>
                <a:latin typeface="Bitter"/>
                <a:ea typeface="Bitter"/>
                <a:cs typeface="Bitter"/>
                <a:sym typeface="Bitter"/>
              </a:rPr>
              <a:t>- Azul (RGB rojo 55/verde 96/Azul 146)</a:t>
            </a: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g12622a4887d_0_24"/>
          <p:cNvSpPr/>
          <p:nvPr/>
        </p:nvSpPr>
        <p:spPr>
          <a:xfrm>
            <a:off x="218743" y="2643219"/>
            <a:ext cx="7160700" cy="32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1" i="0" u="none" strike="noStrike" cap="none">
                <a:solidFill>
                  <a:srgbClr val="01476B"/>
                </a:solidFill>
                <a:latin typeface="Bitter"/>
                <a:ea typeface="Bitter"/>
                <a:cs typeface="Bitter"/>
                <a:sym typeface="Bitter"/>
              </a:rPr>
              <a:t>Desarrollos I+D+i (PATENTES)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 b="0" i="0" u="none" strike="noStrike" cap="none">
                <a:solidFill>
                  <a:srgbClr val="01476B"/>
                </a:solidFill>
                <a:latin typeface="Bitter"/>
                <a:ea typeface="Bitter"/>
                <a:cs typeface="Bitter"/>
                <a:sym typeface="Bitter"/>
              </a:rPr>
              <a:t>+Proceso Biocis-UNR. Remoción biológica de hierro y manganeso en agua potable.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 b="0" i="0" u="none" strike="noStrike" cap="none">
                <a:solidFill>
                  <a:srgbClr val="01476B"/>
                </a:solidFill>
                <a:latin typeface="Bitter"/>
                <a:ea typeface="Bitter"/>
                <a:cs typeface="Bitter"/>
                <a:sym typeface="Bitter"/>
              </a:rPr>
              <a:t>+Proceso ArCIS-UNR. Remoción de arsénico y fluoruros mediante coagulación adsorción.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b="0" i="0" u="none" strike="noStrike" cap="none">
              <a:solidFill>
                <a:srgbClr val="01476B"/>
              </a:solidFill>
              <a:latin typeface="Bitter"/>
              <a:ea typeface="Bitter"/>
              <a:cs typeface="Bitter"/>
              <a:sym typeface="Bitter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 b="1" i="0" u="none" strike="noStrike" cap="none">
                <a:solidFill>
                  <a:srgbClr val="01476B"/>
                </a:solidFill>
                <a:latin typeface="Bitter"/>
                <a:ea typeface="Bitter"/>
                <a:cs typeface="Bitter"/>
                <a:sym typeface="Bitter"/>
              </a:rPr>
              <a:t>Algunos Proyectos de Investigación actuales :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 b="0" i="0" u="none" strike="noStrike" cap="none">
                <a:solidFill>
                  <a:srgbClr val="01476B"/>
                </a:solidFill>
                <a:latin typeface="Bitter"/>
                <a:ea typeface="Bitter"/>
                <a:cs typeface="Bitter"/>
                <a:sym typeface="Bitter"/>
              </a:rPr>
              <a:t>+Desarrollo Inóculo remoción biológica de Mn, (colaboración IBR+CIS). </a:t>
            </a:r>
            <a:r>
              <a:rPr lang="es-AR" sz="1600" b="0" i="0" u="none" strike="noStrike" cap="none">
                <a:solidFill>
                  <a:srgbClr val="01476B"/>
                </a:solidFill>
                <a:latin typeface="Bitter"/>
                <a:ea typeface="Bitter"/>
                <a:cs typeface="Bitter"/>
                <a:sym typeface="Bitter"/>
              </a:rPr>
              <a:t>Ciencia y Tecnología contra en Hambre 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200" b="0" i="0" u="none" strike="noStrike" cap="none">
                <a:solidFill>
                  <a:srgbClr val="01476B"/>
                </a:solidFill>
                <a:latin typeface="Bitter"/>
                <a:ea typeface="Bitter"/>
                <a:cs typeface="Bitter"/>
                <a:sym typeface="Bitter"/>
              </a:rPr>
              <a:t>+ Mejoramiento del acceso al agua segura y saneamiento en Barrios Vulnerables. </a:t>
            </a:r>
            <a:r>
              <a:rPr lang="es-AR" sz="2200" b="1" i="0" u="none" strike="noStrike" cap="none">
                <a:solidFill>
                  <a:srgbClr val="01476B"/>
                </a:solidFill>
                <a:latin typeface="Bitter"/>
                <a:ea typeface="Bitter"/>
                <a:cs typeface="Bitter"/>
                <a:sym typeface="Bitter"/>
              </a:rPr>
              <a:t>PROGRAMA BARRIOS FCEIA.</a:t>
            </a:r>
            <a:r>
              <a:rPr lang="es-AR" sz="2200" b="0" i="0" u="none" strike="noStrike" cap="none">
                <a:solidFill>
                  <a:srgbClr val="01476B"/>
                </a:solidFill>
                <a:latin typeface="Bitter"/>
                <a:ea typeface="Bitter"/>
                <a:cs typeface="Bitter"/>
                <a:sym typeface="Bitter"/>
              </a:rPr>
              <a:t>  </a:t>
            </a:r>
            <a:r>
              <a:rPr lang="es-AR" sz="1600" b="0" i="0" u="none" strike="noStrike" cap="none">
                <a:solidFill>
                  <a:srgbClr val="01476B"/>
                </a:solidFill>
                <a:latin typeface="Bitter"/>
                <a:ea typeface="Bitter"/>
                <a:cs typeface="Bitter"/>
                <a:sym typeface="Bitter"/>
              </a:rPr>
              <a:t>(3 financiamientos. Ciencia y Tecnología contra el Hambre (Nación), Asectei (Provincia), UNR innova.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0" u="none" strike="noStrike" cap="none">
              <a:solidFill>
                <a:srgbClr val="01476B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1476B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1476B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01476B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353" name="Google Shape;353;g12622a4887d_0_24"/>
          <p:cNvSpPr/>
          <p:nvPr/>
        </p:nvSpPr>
        <p:spPr>
          <a:xfrm>
            <a:off x="1653840" y="1837788"/>
            <a:ext cx="7379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800"/>
              <a:buFont typeface="Bitter"/>
              <a:buNone/>
            </a:pPr>
            <a:r>
              <a:rPr lang="es-AR" sz="2800" b="1" i="0" u="none" strike="noStrike" cap="none">
                <a:solidFill>
                  <a:srgbClr val="3A3838"/>
                </a:solidFill>
                <a:latin typeface="Bitter"/>
                <a:ea typeface="Bitter"/>
                <a:cs typeface="Bitter"/>
                <a:sym typeface="Bitter"/>
              </a:rPr>
              <a:t>Centro de Ingeniería Sanitaria</a:t>
            </a:r>
            <a:endParaRPr sz="2800" b="1" i="0" u="none" strike="noStrike" cap="none">
              <a:solidFill>
                <a:srgbClr val="3A3838"/>
              </a:solidFill>
              <a:latin typeface="Bitter"/>
              <a:ea typeface="Bitter"/>
              <a:cs typeface="Bitter"/>
              <a:sym typeface="Bitter"/>
            </a:endParaRPr>
          </a:p>
        </p:txBody>
      </p:sp>
      <p:sp>
        <p:nvSpPr>
          <p:cNvPr id="354" name="Google Shape;354;g12622a4887d_0_24"/>
          <p:cNvSpPr/>
          <p:nvPr/>
        </p:nvSpPr>
        <p:spPr>
          <a:xfrm>
            <a:off x="218743" y="5198707"/>
            <a:ext cx="7379400" cy="4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Bitter"/>
              <a:buNone/>
            </a:pPr>
            <a:r>
              <a:rPr lang="es-AR" sz="2200" b="0" i="0" u="none" strike="noStrike" cap="none">
                <a:solidFill>
                  <a:srgbClr val="00B0F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 </a:t>
            </a:r>
            <a:endParaRPr sz="2200" b="0" i="0" u="none" strike="noStrike" cap="none">
              <a:solidFill>
                <a:srgbClr val="00B0F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355" name="Google Shape;355;g12622a4887d_0_24"/>
          <p:cNvSpPr/>
          <p:nvPr/>
        </p:nvSpPr>
        <p:spPr>
          <a:xfrm>
            <a:off x="-7352" y="-1"/>
            <a:ext cx="2057400" cy="2643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g12622a4887d_0_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950" y="267363"/>
            <a:ext cx="1868773" cy="1008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g12622a4887d_0_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75587" y="2273090"/>
            <a:ext cx="2253569" cy="1690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g12622a4887d_0_24" descr="C:\Users\idear\Downloads\HERNAN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455539" y="4441495"/>
            <a:ext cx="2138313" cy="2851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9" name="Google Shape;359;g12622a4887d_0_2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67632" y="5327264"/>
            <a:ext cx="2138313" cy="2138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g12622a4887d_0_2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14292" y="2837154"/>
            <a:ext cx="1788713" cy="1341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Google Shape;365;p11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698" y="592138"/>
            <a:ext cx="9010850" cy="6375401"/>
          </a:xfrm>
          <a:prstGeom prst="rect">
            <a:avLst/>
          </a:prstGeom>
          <a:noFill/>
          <a:ln>
            <a:noFill/>
          </a:ln>
        </p:spPr>
      </p:pic>
      <p:sp>
        <p:nvSpPr>
          <p:cNvPr id="366" name="Google Shape;366;p11"/>
          <p:cNvSpPr txBox="1"/>
          <p:nvPr/>
        </p:nvSpPr>
        <p:spPr>
          <a:xfrm>
            <a:off x="839700" y="829000"/>
            <a:ext cx="5171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AR" sz="2400">
                <a:latin typeface="Bitter"/>
                <a:ea typeface="Bitter"/>
                <a:cs typeface="Bitter"/>
                <a:sym typeface="Bitter"/>
              </a:rPr>
              <a:t>MUCHAS GRACIAS</a:t>
            </a:r>
            <a:endParaRPr sz="2400">
              <a:latin typeface="Bitter"/>
              <a:ea typeface="Bitter"/>
              <a:cs typeface="Bitter"/>
              <a:sym typeface="Bitte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3" descr="A picture containing indoor, table, woman, room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r="288" b="-1"/>
          <a:stretch/>
        </p:blipFill>
        <p:spPr>
          <a:xfrm>
            <a:off x="20" y="10"/>
            <a:ext cx="10691792" cy="75596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4" descr="A picture containing tab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3" y="0"/>
            <a:ext cx="10684666" cy="755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5" descr="A screenshot of a cell phon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73" y="0"/>
            <a:ext cx="10684666" cy="755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125fcd6a52e_0_278"/>
          <p:cNvSpPr/>
          <p:nvPr/>
        </p:nvSpPr>
        <p:spPr>
          <a:xfrm>
            <a:off x="0" y="3992040"/>
            <a:ext cx="10701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AR" sz="2800" b="0" i="1" u="none" strike="noStrike" cap="none">
                <a:solidFill>
                  <a:srgbClr val="06A8D9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Centros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125fcd6a52e_0_278"/>
          <p:cNvSpPr/>
          <p:nvPr/>
        </p:nvSpPr>
        <p:spPr>
          <a:xfrm>
            <a:off x="-2232" y="872779"/>
            <a:ext cx="3562064" cy="2742538"/>
          </a:xfrm>
          <a:custGeom>
            <a:avLst/>
            <a:gdLst/>
            <a:ahLst/>
            <a:cxnLst/>
            <a:rect l="l" t="t" r="r" b="b"/>
            <a:pathLst>
              <a:path w="13545" h="15442" extrusionOk="0">
                <a:moveTo>
                  <a:pt x="0" y="0"/>
                </a:moveTo>
                <a:lnTo>
                  <a:pt x="12863" y="2088"/>
                </a:lnTo>
                <a:cubicBezTo>
                  <a:pt x="13129" y="5256"/>
                  <a:pt x="13272" y="5804"/>
                  <a:pt x="13545" y="9275"/>
                </a:cubicBezTo>
                <a:lnTo>
                  <a:pt x="25" y="15442"/>
                </a:lnTo>
                <a:cubicBezTo>
                  <a:pt x="16" y="10309"/>
                  <a:pt x="9" y="5133"/>
                  <a:pt x="0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125fcd6a52e_0_278"/>
          <p:cNvSpPr/>
          <p:nvPr/>
        </p:nvSpPr>
        <p:spPr>
          <a:xfrm>
            <a:off x="3382583" y="536600"/>
            <a:ext cx="3897890" cy="1945103"/>
          </a:xfrm>
          <a:custGeom>
            <a:avLst/>
            <a:gdLst/>
            <a:ahLst/>
            <a:cxnLst/>
            <a:rect l="l" t="t" r="r" b="b"/>
            <a:pathLst>
              <a:path w="14822" h="10952" extrusionOk="0">
                <a:moveTo>
                  <a:pt x="0" y="2655"/>
                </a:moveTo>
                <a:lnTo>
                  <a:pt x="14822" y="0"/>
                </a:lnTo>
                <a:cubicBezTo>
                  <a:pt x="14413" y="2950"/>
                  <a:pt x="13671" y="7335"/>
                  <a:pt x="13207" y="9933"/>
                </a:cubicBezTo>
                <a:lnTo>
                  <a:pt x="868" y="10952"/>
                </a:lnTo>
                <a:cubicBezTo>
                  <a:pt x="690" y="9595"/>
                  <a:pt x="388" y="7102"/>
                  <a:pt x="0" y="2655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g125fcd6a52e_0_278"/>
          <p:cNvSpPr/>
          <p:nvPr/>
        </p:nvSpPr>
        <p:spPr>
          <a:xfrm>
            <a:off x="6789000" y="865677"/>
            <a:ext cx="3921032" cy="1955759"/>
          </a:xfrm>
          <a:custGeom>
            <a:avLst/>
            <a:gdLst/>
            <a:ahLst/>
            <a:cxnLst/>
            <a:rect l="l" t="t" r="r" b="b"/>
            <a:pathLst>
              <a:path w="14910" h="11012" extrusionOk="0">
                <a:moveTo>
                  <a:pt x="1809" y="0"/>
                </a:moveTo>
                <a:lnTo>
                  <a:pt x="14903" y="1714"/>
                </a:lnTo>
                <a:cubicBezTo>
                  <a:pt x="14894" y="5163"/>
                  <a:pt x="14868" y="8019"/>
                  <a:pt x="14910" y="9369"/>
                </a:cubicBezTo>
                <a:lnTo>
                  <a:pt x="0" y="11012"/>
                </a:lnTo>
                <a:cubicBezTo>
                  <a:pt x="412" y="8032"/>
                  <a:pt x="1270" y="3230"/>
                  <a:pt x="1809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8" name="Google Shape;188;g125fcd6a52e_0_27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20948" y="2446611"/>
            <a:ext cx="2413202" cy="1070646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g125fcd6a52e_0_278"/>
          <p:cNvSpPr/>
          <p:nvPr/>
        </p:nvSpPr>
        <p:spPr>
          <a:xfrm>
            <a:off x="8827" y="4612888"/>
            <a:ext cx="10701300" cy="1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-AR" sz="2200" b="0" i="0" u="none" strike="noStrike" cap="none">
                <a:solidFill>
                  <a:srgbClr val="01476B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Centro de Ingeniería Sanitaria (CIS)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-AR" sz="2200" b="0" i="0" u="none" strike="noStrike" cap="none">
                <a:solidFill>
                  <a:srgbClr val="01476B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Centro Telemático Universitario (CTU)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-AR" sz="2200" b="0" i="0" u="none" strike="noStrike" cap="none">
                <a:solidFill>
                  <a:srgbClr val="01476B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Centro Universitario Rosario de </a:t>
            </a:r>
            <a:br>
              <a:rPr lang="es-AR" sz="2200" b="0" i="0" u="none" strike="noStrike" cap="none">
                <a:solidFill>
                  <a:srgbClr val="01476B"/>
                </a:solidFill>
                <a:latin typeface="Bitter SemiBold"/>
                <a:ea typeface="Bitter SemiBold"/>
                <a:cs typeface="Bitter SemiBold"/>
                <a:sym typeface="Bitter SemiBold"/>
              </a:rPr>
            </a:br>
            <a:r>
              <a:rPr lang="es-AR" sz="2200" b="0" i="0" u="none" strike="noStrike" cap="none">
                <a:solidFill>
                  <a:srgbClr val="01476B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Investigaciones Hidroambientales (CURIHAM)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0" name="Google Shape;190;g125fcd6a52e_0_278"/>
          <p:cNvCxnSpPr/>
          <p:nvPr/>
        </p:nvCxnSpPr>
        <p:spPr>
          <a:xfrm>
            <a:off x="2875317" y="5410577"/>
            <a:ext cx="4952100" cy="0"/>
          </a:xfrm>
          <a:prstGeom prst="straightConnector1">
            <a:avLst/>
          </a:prstGeom>
          <a:noFill/>
          <a:ln w="15875" cap="flat" cmpd="sng">
            <a:solidFill>
              <a:srgbClr val="01476B">
                <a:alpha val="4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1" name="Google Shape;191;g125fcd6a52e_0_278"/>
          <p:cNvCxnSpPr/>
          <p:nvPr/>
        </p:nvCxnSpPr>
        <p:spPr>
          <a:xfrm>
            <a:off x="2883356" y="5025095"/>
            <a:ext cx="4952100" cy="0"/>
          </a:xfrm>
          <a:prstGeom prst="straightConnector1">
            <a:avLst/>
          </a:prstGeom>
          <a:noFill/>
          <a:ln w="15875" cap="flat" cmpd="sng">
            <a:solidFill>
              <a:srgbClr val="01476B">
                <a:alpha val="4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25fcd6a52e_0_289"/>
          <p:cNvSpPr/>
          <p:nvPr/>
        </p:nvSpPr>
        <p:spPr>
          <a:xfrm>
            <a:off x="0" y="3992040"/>
            <a:ext cx="10701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AR" sz="2800" b="0" i="1" u="none" strike="noStrike" cap="none">
                <a:solidFill>
                  <a:srgbClr val="06A8D9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Institutos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g125fcd6a52e_0_289"/>
          <p:cNvSpPr/>
          <p:nvPr/>
        </p:nvSpPr>
        <p:spPr>
          <a:xfrm>
            <a:off x="595084" y="829238"/>
            <a:ext cx="2848615" cy="2552601"/>
          </a:xfrm>
          <a:custGeom>
            <a:avLst/>
            <a:gdLst/>
            <a:ahLst/>
            <a:cxnLst/>
            <a:rect l="l" t="t" r="r" b="b"/>
            <a:pathLst>
              <a:path w="13545" h="15442" extrusionOk="0">
                <a:moveTo>
                  <a:pt x="0" y="0"/>
                </a:moveTo>
                <a:lnTo>
                  <a:pt x="12863" y="2088"/>
                </a:lnTo>
                <a:cubicBezTo>
                  <a:pt x="13129" y="5256"/>
                  <a:pt x="13272" y="5804"/>
                  <a:pt x="13545" y="9275"/>
                </a:cubicBezTo>
                <a:lnTo>
                  <a:pt x="25" y="15442"/>
                </a:lnTo>
                <a:cubicBezTo>
                  <a:pt x="16" y="10309"/>
                  <a:pt x="9" y="5133"/>
                  <a:pt x="0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g125fcd6a52e_0_289"/>
          <p:cNvSpPr/>
          <p:nvPr/>
        </p:nvSpPr>
        <p:spPr>
          <a:xfrm>
            <a:off x="3382583" y="536600"/>
            <a:ext cx="3897890" cy="1945103"/>
          </a:xfrm>
          <a:custGeom>
            <a:avLst/>
            <a:gdLst/>
            <a:ahLst/>
            <a:cxnLst/>
            <a:rect l="l" t="t" r="r" b="b"/>
            <a:pathLst>
              <a:path w="14822" h="10952" extrusionOk="0">
                <a:moveTo>
                  <a:pt x="0" y="2655"/>
                </a:moveTo>
                <a:lnTo>
                  <a:pt x="14822" y="0"/>
                </a:lnTo>
                <a:cubicBezTo>
                  <a:pt x="14413" y="2950"/>
                  <a:pt x="13671" y="7335"/>
                  <a:pt x="13207" y="9933"/>
                </a:cubicBezTo>
                <a:lnTo>
                  <a:pt x="868" y="10952"/>
                </a:lnTo>
                <a:cubicBezTo>
                  <a:pt x="690" y="9595"/>
                  <a:pt x="388" y="7102"/>
                  <a:pt x="0" y="2655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g125fcd6a52e_0_289"/>
          <p:cNvSpPr/>
          <p:nvPr/>
        </p:nvSpPr>
        <p:spPr>
          <a:xfrm>
            <a:off x="7006717" y="604420"/>
            <a:ext cx="3066204" cy="1790441"/>
          </a:xfrm>
          <a:custGeom>
            <a:avLst/>
            <a:gdLst/>
            <a:ahLst/>
            <a:cxnLst/>
            <a:rect l="l" t="t" r="r" b="b"/>
            <a:pathLst>
              <a:path w="14910" h="11012" extrusionOk="0">
                <a:moveTo>
                  <a:pt x="1809" y="0"/>
                </a:moveTo>
                <a:lnTo>
                  <a:pt x="14903" y="1714"/>
                </a:lnTo>
                <a:cubicBezTo>
                  <a:pt x="14894" y="5163"/>
                  <a:pt x="14868" y="8019"/>
                  <a:pt x="14910" y="9369"/>
                </a:cubicBezTo>
                <a:lnTo>
                  <a:pt x="0" y="11012"/>
                </a:lnTo>
                <a:cubicBezTo>
                  <a:pt x="412" y="8032"/>
                  <a:pt x="1270" y="3230"/>
                  <a:pt x="1809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g125fcd6a52e_0_28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20948" y="2446611"/>
            <a:ext cx="2413202" cy="1070646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g125fcd6a52e_0_289"/>
          <p:cNvSpPr/>
          <p:nvPr/>
        </p:nvSpPr>
        <p:spPr>
          <a:xfrm>
            <a:off x="8827" y="4612888"/>
            <a:ext cx="10701300" cy="27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AR" sz="2000" b="0" i="0" u="none" strike="noStrike" cap="none">
                <a:solidFill>
                  <a:srgbClr val="01476B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Instituto Tecnológico de Diseño e Innovación (ITDI)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AR" sz="2000" b="0" i="0" u="none" strike="noStrike" cap="none">
                <a:solidFill>
                  <a:srgbClr val="01476B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Instituto de Estudios de Transporte (IET)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AR" sz="2000" b="0" i="0" u="none" strike="noStrike" cap="none">
                <a:solidFill>
                  <a:srgbClr val="01476B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Instituto de Estudios Nucleares y Radiaciones Ionizantes (IENRI)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AR" sz="2000" b="0" i="0" u="none" strike="noStrike" cap="none">
                <a:solidFill>
                  <a:srgbClr val="01476B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Instituto de Física de Rosario (IFIR)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AR" sz="2000" b="0" i="0" u="none" strike="noStrike" cap="none">
                <a:solidFill>
                  <a:srgbClr val="01476B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Instituto de Fisiografía y Geología “Dr. A. Castellanos” (IFG)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AR" sz="2000" b="0" i="0" u="none" strike="noStrike" cap="none">
                <a:solidFill>
                  <a:srgbClr val="01476B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Instituto de Matemática Beppo Levi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AR" sz="2000" b="0" i="0" u="none" strike="noStrike" cap="none">
                <a:solidFill>
                  <a:srgbClr val="01476B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Instituto de Mecánica Aplicada y Estructuras (IMAE)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2" name="Google Shape;202;g125fcd6a52e_0_289"/>
          <p:cNvCxnSpPr/>
          <p:nvPr/>
        </p:nvCxnSpPr>
        <p:spPr>
          <a:xfrm>
            <a:off x="2875317" y="5391527"/>
            <a:ext cx="4952100" cy="0"/>
          </a:xfrm>
          <a:prstGeom prst="straightConnector1">
            <a:avLst/>
          </a:prstGeom>
          <a:noFill/>
          <a:ln w="15875" cap="flat" cmpd="sng">
            <a:solidFill>
              <a:srgbClr val="01476B">
                <a:alpha val="4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3" name="Google Shape;203;g125fcd6a52e_0_289"/>
          <p:cNvCxnSpPr/>
          <p:nvPr/>
        </p:nvCxnSpPr>
        <p:spPr>
          <a:xfrm>
            <a:off x="2883356" y="5006045"/>
            <a:ext cx="4952100" cy="0"/>
          </a:xfrm>
          <a:prstGeom prst="straightConnector1">
            <a:avLst/>
          </a:prstGeom>
          <a:noFill/>
          <a:ln w="15875" cap="flat" cmpd="sng">
            <a:solidFill>
              <a:srgbClr val="01476B">
                <a:alpha val="4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4" name="Google Shape;204;g125fcd6a52e_0_289"/>
          <p:cNvCxnSpPr/>
          <p:nvPr/>
        </p:nvCxnSpPr>
        <p:spPr>
          <a:xfrm>
            <a:off x="2883356" y="5772527"/>
            <a:ext cx="4952100" cy="0"/>
          </a:xfrm>
          <a:prstGeom prst="straightConnector1">
            <a:avLst/>
          </a:prstGeom>
          <a:noFill/>
          <a:ln w="15875" cap="flat" cmpd="sng">
            <a:solidFill>
              <a:srgbClr val="01476B">
                <a:alpha val="4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5" name="Google Shape;205;g125fcd6a52e_0_289"/>
          <p:cNvCxnSpPr/>
          <p:nvPr/>
        </p:nvCxnSpPr>
        <p:spPr>
          <a:xfrm>
            <a:off x="2883356" y="6144002"/>
            <a:ext cx="4952100" cy="0"/>
          </a:xfrm>
          <a:prstGeom prst="straightConnector1">
            <a:avLst/>
          </a:prstGeom>
          <a:noFill/>
          <a:ln w="15875" cap="flat" cmpd="sng">
            <a:solidFill>
              <a:srgbClr val="01476B">
                <a:alpha val="4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6" name="Google Shape;206;g125fcd6a52e_0_289"/>
          <p:cNvCxnSpPr/>
          <p:nvPr/>
        </p:nvCxnSpPr>
        <p:spPr>
          <a:xfrm>
            <a:off x="2883356" y="6544052"/>
            <a:ext cx="4952100" cy="0"/>
          </a:xfrm>
          <a:prstGeom prst="straightConnector1">
            <a:avLst/>
          </a:prstGeom>
          <a:noFill/>
          <a:ln w="15875" cap="flat" cmpd="sng">
            <a:solidFill>
              <a:srgbClr val="01476B">
                <a:alpha val="4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07" name="Google Shape;207;g125fcd6a52e_0_289"/>
          <p:cNvCxnSpPr/>
          <p:nvPr/>
        </p:nvCxnSpPr>
        <p:spPr>
          <a:xfrm>
            <a:off x="2883356" y="6915496"/>
            <a:ext cx="4952100" cy="0"/>
          </a:xfrm>
          <a:prstGeom prst="straightConnector1">
            <a:avLst/>
          </a:prstGeom>
          <a:noFill/>
          <a:ln w="15875" cap="flat" cmpd="sng">
            <a:solidFill>
              <a:srgbClr val="01476B">
                <a:alpha val="49411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25fcd6a52e_0_304"/>
          <p:cNvSpPr/>
          <p:nvPr/>
        </p:nvSpPr>
        <p:spPr>
          <a:xfrm>
            <a:off x="0" y="3992040"/>
            <a:ext cx="107013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-AR" sz="2800" b="0" i="1" u="none" strike="noStrike" cap="none">
                <a:solidFill>
                  <a:srgbClr val="06A8D9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Laboratorios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g125fcd6a52e_0_304"/>
          <p:cNvSpPr/>
          <p:nvPr/>
        </p:nvSpPr>
        <p:spPr>
          <a:xfrm>
            <a:off x="-2232" y="872780"/>
            <a:ext cx="3442123" cy="2741264"/>
          </a:xfrm>
          <a:custGeom>
            <a:avLst/>
            <a:gdLst/>
            <a:ahLst/>
            <a:cxnLst/>
            <a:rect l="l" t="t" r="r" b="b"/>
            <a:pathLst>
              <a:path w="13545" h="15442" extrusionOk="0">
                <a:moveTo>
                  <a:pt x="0" y="0"/>
                </a:moveTo>
                <a:lnTo>
                  <a:pt x="12863" y="2088"/>
                </a:lnTo>
                <a:cubicBezTo>
                  <a:pt x="13129" y="5256"/>
                  <a:pt x="13272" y="5804"/>
                  <a:pt x="13545" y="9275"/>
                </a:cubicBezTo>
                <a:lnTo>
                  <a:pt x="25" y="15442"/>
                </a:lnTo>
                <a:cubicBezTo>
                  <a:pt x="16" y="10309"/>
                  <a:pt x="9" y="5133"/>
                  <a:pt x="0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g125fcd6a52e_0_304"/>
          <p:cNvSpPr/>
          <p:nvPr/>
        </p:nvSpPr>
        <p:spPr>
          <a:xfrm>
            <a:off x="3382583" y="536600"/>
            <a:ext cx="3897890" cy="1945103"/>
          </a:xfrm>
          <a:custGeom>
            <a:avLst/>
            <a:gdLst/>
            <a:ahLst/>
            <a:cxnLst/>
            <a:rect l="l" t="t" r="r" b="b"/>
            <a:pathLst>
              <a:path w="14822" h="10952" extrusionOk="0">
                <a:moveTo>
                  <a:pt x="0" y="2655"/>
                </a:moveTo>
                <a:lnTo>
                  <a:pt x="14822" y="0"/>
                </a:lnTo>
                <a:cubicBezTo>
                  <a:pt x="14413" y="2950"/>
                  <a:pt x="13671" y="7335"/>
                  <a:pt x="13207" y="9933"/>
                </a:cubicBezTo>
                <a:lnTo>
                  <a:pt x="868" y="10952"/>
                </a:lnTo>
                <a:cubicBezTo>
                  <a:pt x="690" y="9595"/>
                  <a:pt x="388" y="7102"/>
                  <a:pt x="0" y="2655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215;g125fcd6a52e_0_304"/>
          <p:cNvSpPr/>
          <p:nvPr/>
        </p:nvSpPr>
        <p:spPr>
          <a:xfrm>
            <a:off x="6789000" y="865677"/>
            <a:ext cx="3921032" cy="1955759"/>
          </a:xfrm>
          <a:custGeom>
            <a:avLst/>
            <a:gdLst/>
            <a:ahLst/>
            <a:cxnLst/>
            <a:rect l="l" t="t" r="r" b="b"/>
            <a:pathLst>
              <a:path w="14910" h="11012" extrusionOk="0">
                <a:moveTo>
                  <a:pt x="1809" y="0"/>
                </a:moveTo>
                <a:lnTo>
                  <a:pt x="14903" y="1714"/>
                </a:lnTo>
                <a:cubicBezTo>
                  <a:pt x="14894" y="5163"/>
                  <a:pt x="14868" y="8019"/>
                  <a:pt x="14910" y="9369"/>
                </a:cubicBezTo>
                <a:lnTo>
                  <a:pt x="0" y="11012"/>
                </a:lnTo>
                <a:cubicBezTo>
                  <a:pt x="412" y="8032"/>
                  <a:pt x="1270" y="3230"/>
                  <a:pt x="1809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6" name="Google Shape;216;g125fcd6a52e_0_30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20948" y="2446611"/>
            <a:ext cx="2413202" cy="1070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g125fcd6a52e_0_30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90648" y="4951943"/>
            <a:ext cx="1873801" cy="1873801"/>
          </a:xfrm>
          <a:prstGeom prst="rect">
            <a:avLst/>
          </a:prstGeom>
          <a:noFill/>
          <a:ln w="12700" cap="flat" cmpd="sng">
            <a:solidFill>
              <a:srgbClr val="01476B">
                <a:alpha val="20000"/>
              </a:srgbClr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25fcd6a52e_0_313"/>
          <p:cNvSpPr/>
          <p:nvPr/>
        </p:nvSpPr>
        <p:spPr>
          <a:xfrm>
            <a:off x="28372" y="5265849"/>
            <a:ext cx="2629800" cy="1785438"/>
          </a:xfrm>
          <a:custGeom>
            <a:avLst/>
            <a:gdLst/>
            <a:ahLst/>
            <a:cxnLst/>
            <a:rect l="l" t="t" r="r" b="b"/>
            <a:pathLst>
              <a:path w="10000" h="10053" extrusionOk="0">
                <a:moveTo>
                  <a:pt x="0" y="0"/>
                </a:moveTo>
                <a:lnTo>
                  <a:pt x="10000" y="498"/>
                </a:lnTo>
                <a:cubicBezTo>
                  <a:pt x="9857" y="3666"/>
                  <a:pt x="9641" y="6885"/>
                  <a:pt x="9498" y="10053"/>
                </a:cubicBezTo>
                <a:lnTo>
                  <a:pt x="465" y="925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125fcd6a52e_0_313"/>
          <p:cNvSpPr/>
          <p:nvPr/>
        </p:nvSpPr>
        <p:spPr>
          <a:xfrm>
            <a:off x="2564894" y="5105651"/>
            <a:ext cx="2901721" cy="1822912"/>
          </a:xfrm>
          <a:custGeom>
            <a:avLst/>
            <a:gdLst/>
            <a:ahLst/>
            <a:cxnLst/>
            <a:rect l="l" t="t" r="r" b="b"/>
            <a:pathLst>
              <a:path w="11034" h="10264" extrusionOk="0">
                <a:moveTo>
                  <a:pt x="503" y="0"/>
                </a:moveTo>
                <a:lnTo>
                  <a:pt x="10862" y="922"/>
                </a:lnTo>
                <a:cubicBezTo>
                  <a:pt x="10719" y="4090"/>
                  <a:pt x="11148" y="6354"/>
                  <a:pt x="11005" y="9522"/>
                </a:cubicBezTo>
                <a:lnTo>
                  <a:pt x="0" y="10264"/>
                </a:lnTo>
                <a:cubicBezTo>
                  <a:pt x="168" y="6843"/>
                  <a:pt x="335" y="3421"/>
                  <a:pt x="503" y="0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g125fcd6a52e_0_313"/>
          <p:cNvSpPr/>
          <p:nvPr/>
        </p:nvSpPr>
        <p:spPr>
          <a:xfrm>
            <a:off x="5422098" y="5088295"/>
            <a:ext cx="2716846" cy="2030529"/>
          </a:xfrm>
          <a:custGeom>
            <a:avLst/>
            <a:gdLst/>
            <a:ahLst/>
            <a:cxnLst/>
            <a:rect l="l" t="t" r="r" b="b"/>
            <a:pathLst>
              <a:path w="10331" h="11433" extrusionOk="0">
                <a:moveTo>
                  <a:pt x="0" y="0"/>
                </a:moveTo>
                <a:lnTo>
                  <a:pt x="10331" y="1931"/>
                </a:lnTo>
                <a:cubicBezTo>
                  <a:pt x="10188" y="5099"/>
                  <a:pt x="9825" y="8265"/>
                  <a:pt x="9682" y="11433"/>
                </a:cubicBezTo>
                <a:lnTo>
                  <a:pt x="433" y="10529"/>
                </a:lnTo>
                <a:cubicBezTo>
                  <a:pt x="283" y="7527"/>
                  <a:pt x="196" y="4512"/>
                  <a:pt x="0" y="0"/>
                </a:cubicBez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g125fcd6a52e_0_313"/>
          <p:cNvSpPr/>
          <p:nvPr/>
        </p:nvSpPr>
        <p:spPr>
          <a:xfrm>
            <a:off x="8013605" y="4858346"/>
            <a:ext cx="2661675" cy="2234100"/>
          </a:xfrm>
          <a:custGeom>
            <a:avLst/>
            <a:gdLst/>
            <a:ahLst/>
            <a:cxnLst/>
            <a:rect l="l" t="t" r="r" b="b"/>
            <a:pathLst>
              <a:path w="10000" h="10000" extrusionOk="0">
                <a:moveTo>
                  <a:pt x="700" y="2555"/>
                </a:moveTo>
                <a:cubicBezTo>
                  <a:pt x="4147" y="1703"/>
                  <a:pt x="6900" y="852"/>
                  <a:pt x="10000" y="0"/>
                </a:cubicBezTo>
                <a:cubicBezTo>
                  <a:pt x="9858" y="2518"/>
                  <a:pt x="9625" y="7481"/>
                  <a:pt x="9485" y="10000"/>
                </a:cubicBezTo>
                <a:lnTo>
                  <a:pt x="0" y="9984"/>
                </a:lnTo>
                <a:cubicBezTo>
                  <a:pt x="219" y="7666"/>
                  <a:pt x="480" y="4872"/>
                  <a:pt x="700" y="2555"/>
                </a:cubicBez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125fcd6a52e_0_313"/>
          <p:cNvSpPr/>
          <p:nvPr/>
        </p:nvSpPr>
        <p:spPr>
          <a:xfrm>
            <a:off x="2746798" y="1189329"/>
            <a:ext cx="5178300" cy="534300"/>
          </a:xfrm>
          <a:prstGeom prst="rect">
            <a:avLst/>
          </a:prstGeom>
          <a:solidFill>
            <a:srgbClr val="06A8D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g125fcd6a52e_0_313"/>
          <p:cNvSpPr/>
          <p:nvPr/>
        </p:nvSpPr>
        <p:spPr>
          <a:xfrm>
            <a:off x="2658169" y="1117903"/>
            <a:ext cx="53553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s-AR" sz="3800" b="0" i="1" u="none" strike="noStrike" cap="none">
                <a:solidFill>
                  <a:schemeClr val="lt1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Carrera de Pregrado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g125fcd6a52e_0_313"/>
          <p:cNvSpPr/>
          <p:nvPr/>
        </p:nvSpPr>
        <p:spPr>
          <a:xfrm>
            <a:off x="-9389" y="1838070"/>
            <a:ext cx="107013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AR" sz="2400" b="0" i="0" u="none" strike="noStrike" cap="none">
                <a:solidFill>
                  <a:srgbClr val="01476B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Tecnicatura Universitaria en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AR" sz="2400" b="0" i="0" u="none" strike="noStrike" cap="none">
                <a:solidFill>
                  <a:srgbClr val="01476B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Inteligencia Artificial</a:t>
            </a:r>
            <a:endParaRPr sz="2600" b="0" i="0" u="none" strike="noStrike" cap="none">
              <a:solidFill>
                <a:srgbClr val="01476B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  <p:sp>
        <p:nvSpPr>
          <p:cNvPr id="229" name="Google Shape;229;g125fcd6a52e_0_313"/>
          <p:cNvSpPr/>
          <p:nvPr/>
        </p:nvSpPr>
        <p:spPr>
          <a:xfrm>
            <a:off x="2444000" y="2875488"/>
            <a:ext cx="58038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2400"/>
              <a:buFont typeface="Bitter"/>
              <a:buNone/>
            </a:pPr>
            <a:r>
              <a:rPr lang="es-AR" sz="2400">
                <a:solidFill>
                  <a:srgbClr val="00B0F0"/>
                </a:solidFill>
                <a:latin typeface="Bitter SemiBold"/>
                <a:ea typeface="Bitter SemiBold"/>
                <a:cs typeface="Bitter SemiBold"/>
                <a:sym typeface="Bitter SemiBold"/>
              </a:rPr>
              <a:t>Diplomatura de Pregrado en Movilidad Urbana Sostenible</a:t>
            </a:r>
            <a:endParaRPr sz="2400" b="0" i="0" u="none" strike="noStrike" cap="none">
              <a:solidFill>
                <a:srgbClr val="00B0F0"/>
              </a:solidFill>
              <a:latin typeface="Bitter SemiBold"/>
              <a:ea typeface="Bitter SemiBold"/>
              <a:cs typeface="Bitter SemiBold"/>
              <a:sym typeface="Bitter Semi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753</Words>
  <Application>Microsoft Office PowerPoint</Application>
  <PresentationFormat>Custom</PresentationFormat>
  <Paragraphs>115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Calibri</vt:lpstr>
      <vt:lpstr>Bitter</vt:lpstr>
      <vt:lpstr>Bitter SemiBold</vt:lpstr>
      <vt:lpstr>Arial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Marien Jacquier</dc:creator>
  <cp:lastModifiedBy>RMA Rita Abalone</cp:lastModifiedBy>
  <cp:revision>1</cp:revision>
  <dcterms:created xsi:type="dcterms:W3CDTF">2019-10-22T14:59:20Z</dcterms:created>
  <dcterms:modified xsi:type="dcterms:W3CDTF">2022-04-27T10:33:04Z</dcterms:modified>
</cp:coreProperties>
</file>