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Raleway"/>
      <p:regular r:id="rId21"/>
      <p:bold r:id="rId22"/>
      <p:italic r:id="rId23"/>
      <p:boldItalic r:id="rId24"/>
    </p:embeddedFont>
    <p:embeddedFont>
      <p:font typeface="Raleway ExtraBold"/>
      <p:bold r:id="rId25"/>
      <p:boldItalic r:id="rId26"/>
    </p:embeddedFont>
    <p:embeddedFont>
      <p:font typeface="Roboto"/>
      <p:regular r:id="rId27"/>
      <p:bold r:id="rId28"/>
      <p:italic r:id="rId29"/>
      <p:boldItalic r:id="rId30"/>
    </p:embeddedFont>
    <p:embeddedFont>
      <p:font typeface="Raleway Black"/>
      <p:bold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Raleway-bold.fntdata"/><Relationship Id="rId21" Type="http://schemas.openxmlformats.org/officeDocument/2006/relationships/font" Target="fonts/Raleway-regular.fntdata"/><Relationship Id="rId24" Type="http://schemas.openxmlformats.org/officeDocument/2006/relationships/font" Target="fonts/Raleway-boldItalic.fntdata"/><Relationship Id="rId23" Type="http://schemas.openxmlformats.org/officeDocument/2006/relationships/font" Target="fonts/Raleway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ExtraBold-boldItalic.fntdata"/><Relationship Id="rId25" Type="http://schemas.openxmlformats.org/officeDocument/2006/relationships/font" Target="fonts/RalewayExtraBold-bold.fntdata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alewayBlack-bold.fntdata"/><Relationship Id="rId30" Type="http://schemas.openxmlformats.org/officeDocument/2006/relationships/font" Target="fonts/Robo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RalewayBlack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74d753248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74d753248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261d3b395d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261d3b395d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d3367f6ad4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d3367f6ad4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d3367f6ad4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d3367f6ad4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d3367f6ad4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d3367f6ad4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261d3b395d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261d3b395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74d753248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74d753248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3367f6ad4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3367f6ad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d3367f6ad4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d3367f6ad4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3367f6ad4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3367f6ad4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61d3b395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261d3b395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d3367f6ad4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d3367f6ad4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261d3b395d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261d3b395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d3367f6ad4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d3367f6ad4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261d3b395d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261d3b395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0066CC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3938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>
                <a:latin typeface="Raleway"/>
                <a:ea typeface="Raleway"/>
                <a:cs typeface="Raleway"/>
                <a:sym typeface="Raleway"/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0" y="4361975"/>
            <a:ext cx="9144002" cy="78152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Relationship Id="rId4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Relationship Id="rId4" Type="http://schemas.openxmlformats.org/officeDocument/2006/relationships/image" Target="../media/image9.jpg"/><Relationship Id="rId5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1623300" y="851100"/>
            <a:ext cx="6048900" cy="20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700">
                <a:solidFill>
                  <a:srgbClr val="0066CC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Políticas ambientales </a:t>
            </a:r>
            <a:br>
              <a:rPr lang="en" sz="3700">
                <a:solidFill>
                  <a:srgbClr val="0066CC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</a:br>
            <a:r>
              <a:rPr lang="en" sz="3700">
                <a:solidFill>
                  <a:srgbClr val="0066CC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Municipales.</a:t>
            </a:r>
            <a:endParaRPr sz="3700">
              <a:solidFill>
                <a:srgbClr val="0066CC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700">
              <a:solidFill>
                <a:srgbClr val="0066CC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700">
                <a:solidFill>
                  <a:srgbClr val="0066CC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Lineamientos 2022.</a:t>
            </a:r>
            <a:endParaRPr sz="3500">
              <a:solidFill>
                <a:srgbClr val="666666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title"/>
          </p:nvPr>
        </p:nvSpPr>
        <p:spPr>
          <a:xfrm>
            <a:off x="311700" y="445025"/>
            <a:ext cx="8643600" cy="6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Biodiversidad: producción sustentable de alimentos </a:t>
            </a:r>
            <a:endParaRPr/>
          </a:p>
        </p:txBody>
      </p:sp>
      <p:sp>
        <p:nvSpPr>
          <p:cNvPr id="122" name="Google Shape;122;p22"/>
          <p:cNvSpPr txBox="1"/>
          <p:nvPr>
            <p:ph idx="1" type="body"/>
          </p:nvPr>
        </p:nvSpPr>
        <p:spPr>
          <a:xfrm>
            <a:off x="311700" y="1287800"/>
            <a:ext cx="8643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Consolidación del periurbano como estrategia de adaptación climática </a:t>
            </a:r>
            <a:r>
              <a:rPr b="1" lang="en" sz="1900"/>
              <a:t> </a:t>
            </a:r>
            <a:endParaRPr b="1" sz="19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4525" y="1954688"/>
            <a:ext cx="28575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2"/>
          <p:cNvSpPr txBox="1"/>
          <p:nvPr/>
        </p:nvSpPr>
        <p:spPr>
          <a:xfrm>
            <a:off x="462775" y="1893350"/>
            <a:ext cx="4488600" cy="20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Premio WRI Ross Center for Cities 2021. </a:t>
            </a:r>
            <a:endParaRPr b="1" sz="1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1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“Producción sustentable de alimentos para una Rosario Resiliente”</a:t>
            </a:r>
            <a:r>
              <a:rPr b="1" lang="en" sz="1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/>
          <p:nvPr>
            <p:ph type="title"/>
          </p:nvPr>
        </p:nvSpPr>
        <p:spPr>
          <a:xfrm>
            <a:off x="631950" y="445025"/>
            <a:ext cx="7880100" cy="6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Gestión integral de los residuos: </a:t>
            </a:r>
            <a:br>
              <a:rPr lang="en"/>
            </a:br>
            <a:r>
              <a:rPr lang="en"/>
              <a:t>hacia una economía circular</a:t>
            </a:r>
            <a:endParaRPr/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725" y="1609075"/>
            <a:ext cx="3636575" cy="242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4325" y="1609075"/>
            <a:ext cx="3636576" cy="2423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/>
          <p:nvPr>
            <p:ph type="title"/>
          </p:nvPr>
        </p:nvSpPr>
        <p:spPr>
          <a:xfrm>
            <a:off x="311700" y="445025"/>
            <a:ext cx="8097000" cy="6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Separación</a:t>
            </a:r>
            <a:r>
              <a:rPr lang="en"/>
              <a:t> en orígen de residuos orgánicos</a:t>
            </a:r>
            <a:endParaRPr/>
          </a:p>
        </p:txBody>
      </p:sp>
      <p:sp>
        <p:nvSpPr>
          <p:cNvPr id="137" name="Google Shape;137;p24"/>
          <p:cNvSpPr txBox="1"/>
          <p:nvPr>
            <p:ph idx="1" type="body"/>
          </p:nvPr>
        </p:nvSpPr>
        <p:spPr>
          <a:xfrm>
            <a:off x="311700" y="1223400"/>
            <a:ext cx="3825600" cy="239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Actualmente, </a:t>
            </a:r>
            <a:r>
              <a:rPr b="1" lang="en"/>
              <a:t>12 barrios</a:t>
            </a:r>
            <a:r>
              <a:rPr lang="en"/>
              <a:t> de la ciudad son pioneros en la separación de residuos orgánicos en origen. Más de </a:t>
            </a:r>
            <a:r>
              <a:rPr b="1" lang="en"/>
              <a:t>9.000 hogares</a:t>
            </a:r>
            <a:r>
              <a:rPr lang="en"/>
              <a:t> separan sus residuos y la Municipalidad brinda un servicio de recolección alternada. Cada día se recoge un tipo de residuo: </a:t>
            </a:r>
            <a:r>
              <a:rPr b="1" lang="en"/>
              <a:t>orgánicos,</a:t>
            </a:r>
            <a:r>
              <a:rPr lang="en"/>
              <a:t> reciclables y restos.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9700" y="1203725"/>
            <a:ext cx="3883351" cy="2591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/>
          <p:nvPr>
            <p:ph type="title"/>
          </p:nvPr>
        </p:nvSpPr>
        <p:spPr>
          <a:xfrm>
            <a:off x="330550" y="624150"/>
            <a:ext cx="8351400" cy="8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Comercialización de materiales recuperables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5"/>
          <p:cNvSpPr txBox="1"/>
          <p:nvPr>
            <p:ph idx="1" type="body"/>
          </p:nvPr>
        </p:nvSpPr>
        <p:spPr>
          <a:xfrm>
            <a:off x="499425" y="1517725"/>
            <a:ext cx="3242100" cy="19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Emprendimientos</a:t>
            </a:r>
            <a:r>
              <a:rPr lang="en"/>
              <a:t> que r</a:t>
            </a:r>
            <a:r>
              <a:rPr b="1" lang="en"/>
              <a:t>eciben, clasifican y </a:t>
            </a:r>
            <a:r>
              <a:rPr b="1" lang="en"/>
              <a:t>comercializan</a:t>
            </a:r>
            <a:r>
              <a:rPr lang="en"/>
              <a:t> el </a:t>
            </a:r>
            <a:br>
              <a:rPr lang="en"/>
            </a:br>
            <a:r>
              <a:rPr lang="en"/>
              <a:t>material que proviene de la </a:t>
            </a:r>
            <a:r>
              <a:rPr lang="en"/>
              <a:t>separación</a:t>
            </a:r>
            <a:r>
              <a:rPr lang="en"/>
              <a:t> domiciliaria, </a:t>
            </a:r>
            <a:br>
              <a:rPr lang="en"/>
            </a:br>
            <a:r>
              <a:rPr lang="en"/>
              <a:t>cumpliendo un rol clave que </a:t>
            </a:r>
            <a:br>
              <a:rPr lang="en"/>
            </a:br>
            <a:r>
              <a:rPr lang="en"/>
              <a:t>beneficia a la comunidad y al ambiente.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1125" y="1517725"/>
            <a:ext cx="4209226" cy="23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/>
          <p:nvPr>
            <p:ph type="title"/>
          </p:nvPr>
        </p:nvSpPr>
        <p:spPr>
          <a:xfrm>
            <a:off x="330550" y="624150"/>
            <a:ext cx="8351400" cy="8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Espacios de Formación para la acción climática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6"/>
          <p:cNvSpPr txBox="1"/>
          <p:nvPr>
            <p:ph idx="1" type="body"/>
          </p:nvPr>
        </p:nvSpPr>
        <p:spPr>
          <a:xfrm>
            <a:off x="499425" y="1670125"/>
            <a:ext cx="3594600" cy="19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Curso de Guías de Turismo en el humedal.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Curso con Mercociudades en Isla de calor urbano, gestión de la </a:t>
            </a:r>
            <a:r>
              <a:rPr lang="en"/>
              <a:t>energía</a:t>
            </a:r>
            <a:r>
              <a:rPr lang="en"/>
              <a:t> en edificios y etiquetado </a:t>
            </a:r>
            <a:r>
              <a:rPr lang="en"/>
              <a:t>energético</a:t>
            </a:r>
            <a:r>
              <a:rPr lang="en"/>
              <a:t> de viviendas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26"/>
          <p:cNvPicPr preferRelativeResize="0"/>
          <p:nvPr/>
        </p:nvPicPr>
        <p:blipFill rotWithShape="1">
          <a:blip r:embed="rId3">
            <a:alphaModFix/>
          </a:blip>
          <a:srcRect b="11629" l="11465" r="0" t="-2340"/>
          <a:stretch/>
        </p:blipFill>
        <p:spPr>
          <a:xfrm>
            <a:off x="4256675" y="1621200"/>
            <a:ext cx="4513200" cy="26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/>
          <p:nvPr/>
        </p:nvSpPr>
        <p:spPr>
          <a:xfrm>
            <a:off x="3072000" y="195615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66CC"/>
                </a:solidFill>
                <a:latin typeface="Raleway Black"/>
                <a:ea typeface="Raleway Black"/>
                <a:cs typeface="Raleway Black"/>
                <a:sym typeface="Raleway Black"/>
              </a:rPr>
              <a:t> Muchas gracias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172300" cy="6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 Local de Acción Climática Rosario 2030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3825600" cy="29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H</a:t>
            </a:r>
            <a:r>
              <a:rPr lang="en" sz="1400"/>
              <a:t>erramienta de planificación estratégica del gobierno que permite optimizar la gestión de recursos técnicos y económicos, internos y externos, para la transición hacia una </a:t>
            </a:r>
            <a:r>
              <a:rPr b="1" lang="en" sz="1400"/>
              <a:t>ciudad resiliente.</a:t>
            </a:r>
            <a:br>
              <a:rPr b="1" lang="en" sz="1400"/>
            </a:br>
            <a:br>
              <a:rPr b="1" lang="en" sz="1400"/>
            </a:br>
            <a:r>
              <a:rPr lang="en" sz="1400"/>
              <a:t>Es fruto del trabajo conjunto entre equipos técnicos del municipio, la ciudadanía, diferentes actores sociales e instituciones nacionales e internacionales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7300" y="1790700"/>
            <a:ext cx="3619500" cy="156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Objetivos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83350" y="1129850"/>
            <a:ext cx="3418800" cy="285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600"/>
              <a:buChar char="●"/>
            </a:pPr>
            <a:r>
              <a:rPr b="1" lang="en" sz="1400">
                <a:solidFill>
                  <a:srgbClr val="666666"/>
                </a:solidFill>
              </a:rPr>
              <a:t>Mitigar</a:t>
            </a:r>
            <a:r>
              <a:rPr lang="en" sz="1400">
                <a:solidFill>
                  <a:srgbClr val="666666"/>
                </a:solidFill>
              </a:rPr>
              <a:t> las emisiones de gases de efecto invernadero.</a:t>
            </a:r>
            <a:endParaRPr sz="1400">
              <a:solidFill>
                <a:srgbClr val="666666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600"/>
              <a:buChar char="●"/>
            </a:pPr>
            <a:r>
              <a:rPr b="1" lang="en" sz="1400">
                <a:solidFill>
                  <a:srgbClr val="666666"/>
                </a:solidFill>
              </a:rPr>
              <a:t>Impulsar </a:t>
            </a:r>
            <a:r>
              <a:rPr lang="en" sz="1400">
                <a:solidFill>
                  <a:srgbClr val="666666"/>
                </a:solidFill>
              </a:rPr>
              <a:t>la eficiencia energetica, la </a:t>
            </a:r>
            <a:r>
              <a:rPr lang="en" sz="1400">
                <a:solidFill>
                  <a:srgbClr val="666666"/>
                </a:solidFill>
              </a:rPr>
              <a:t>gestión</a:t>
            </a:r>
            <a:r>
              <a:rPr lang="en" sz="1400">
                <a:solidFill>
                  <a:srgbClr val="666666"/>
                </a:solidFill>
              </a:rPr>
              <a:t> de residuos y la movilidad sostenible.</a:t>
            </a:r>
            <a:endParaRPr sz="1400">
              <a:solidFill>
                <a:srgbClr val="666666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600"/>
              <a:buChar char="●"/>
            </a:pPr>
            <a:r>
              <a:rPr b="1" lang="en" sz="1400">
                <a:solidFill>
                  <a:srgbClr val="666666"/>
                </a:solidFill>
              </a:rPr>
              <a:t>Aumentar</a:t>
            </a:r>
            <a:r>
              <a:rPr lang="en" sz="1400">
                <a:solidFill>
                  <a:srgbClr val="666666"/>
                </a:solidFill>
              </a:rPr>
              <a:t> el acceso a </a:t>
            </a:r>
            <a:r>
              <a:rPr lang="en" sz="1400">
                <a:solidFill>
                  <a:srgbClr val="666666"/>
                </a:solidFill>
              </a:rPr>
              <a:t>energía</a:t>
            </a:r>
            <a:r>
              <a:rPr lang="en" sz="1400">
                <a:solidFill>
                  <a:srgbClr val="666666"/>
                </a:solidFill>
              </a:rPr>
              <a:t> limpia y asequible.</a:t>
            </a:r>
            <a:endParaRPr sz="1400">
              <a:solidFill>
                <a:srgbClr val="666666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600"/>
              <a:buChar char="●"/>
            </a:pPr>
            <a:r>
              <a:rPr b="1" lang="en" sz="1400">
                <a:solidFill>
                  <a:srgbClr val="666666"/>
                </a:solidFill>
              </a:rPr>
              <a:t>Identificar</a:t>
            </a:r>
            <a:r>
              <a:rPr b="1" lang="en" sz="1400">
                <a:solidFill>
                  <a:srgbClr val="666666"/>
                </a:solidFill>
              </a:rPr>
              <a:t> y adaptarse</a:t>
            </a:r>
            <a:r>
              <a:rPr lang="en" sz="1400">
                <a:solidFill>
                  <a:srgbClr val="666666"/>
                </a:solidFill>
              </a:rPr>
              <a:t> a los riesgos asociados al cambio climático.</a:t>
            </a:r>
            <a:endParaRPr sz="1400">
              <a:solidFill>
                <a:srgbClr val="666666"/>
              </a:solidFill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2150" y="1170125"/>
            <a:ext cx="5037049" cy="2530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031000" cy="6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Eficiencia energética y gestión de la energía</a:t>
            </a:r>
            <a:endParaRPr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1051325"/>
            <a:ext cx="4081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100"/>
              <a:buChar char="●"/>
            </a:pPr>
            <a:r>
              <a:rPr lang="en" sz="2100">
                <a:solidFill>
                  <a:srgbClr val="0066CC"/>
                </a:solidFill>
                <a:latin typeface="Raleway Black"/>
                <a:ea typeface="Raleway Black"/>
                <a:cs typeface="Raleway Black"/>
                <a:sym typeface="Raleway Black"/>
              </a:rPr>
              <a:t>Gestión Energética en Edificios Municipales</a:t>
            </a:r>
            <a:endParaRPr b="1" sz="900">
              <a:solidFill>
                <a:srgbClr val="666666"/>
              </a:solidFill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66666"/>
                </a:solidFill>
              </a:rPr>
              <a:t>-medición inteligente</a:t>
            </a:r>
            <a:endParaRPr b="1">
              <a:solidFill>
                <a:srgbClr val="666666"/>
              </a:solidFill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66666"/>
                </a:solidFill>
              </a:rPr>
              <a:t>-diagnóstico energético</a:t>
            </a:r>
            <a:endParaRPr b="1">
              <a:solidFill>
                <a:srgbClr val="666666"/>
              </a:solidFill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66666"/>
                </a:solidFill>
              </a:rPr>
              <a:t>-recambio LED</a:t>
            </a:r>
            <a:endParaRPr b="1">
              <a:solidFill>
                <a:srgbClr val="666666"/>
              </a:solidFill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66666"/>
                </a:solidFill>
              </a:rPr>
              <a:t>-capacitación</a:t>
            </a:r>
            <a:endParaRPr b="1">
              <a:solidFill>
                <a:srgbClr val="666666"/>
              </a:solidFill>
            </a:endParaRPr>
          </a:p>
          <a:p>
            <a:pPr indent="45720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>
                <a:solidFill>
                  <a:srgbClr val="666666"/>
                </a:solidFill>
              </a:rPr>
              <a:t>-adecuación edilicia</a:t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2250" y="1136150"/>
            <a:ext cx="3864998" cy="289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311700" y="445025"/>
            <a:ext cx="8031000" cy="6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Eficiencia energética y gestión de la energía</a:t>
            </a:r>
            <a:endParaRPr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11700" y="1125225"/>
            <a:ext cx="4536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800"/>
              <a:buChar char="●"/>
            </a:pPr>
            <a:r>
              <a:rPr b="1" lang="en">
                <a:solidFill>
                  <a:srgbClr val="666666"/>
                </a:solidFill>
              </a:rPr>
              <a:t>Programa</a:t>
            </a:r>
            <a:r>
              <a:rPr lang="en">
                <a:solidFill>
                  <a:srgbClr val="666666"/>
                </a:solidFill>
              </a:rPr>
              <a:t> Buenas Prácticas Ambientales</a:t>
            </a:r>
            <a:endParaRPr>
              <a:solidFill>
                <a:srgbClr val="6666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800"/>
              <a:buChar char="●"/>
            </a:pPr>
            <a:r>
              <a:rPr lang="en">
                <a:solidFill>
                  <a:srgbClr val="666666"/>
                </a:solidFill>
              </a:rPr>
              <a:t>Recambio de luminaria pública a </a:t>
            </a:r>
            <a:r>
              <a:rPr b="1" lang="en">
                <a:solidFill>
                  <a:srgbClr val="666666"/>
                </a:solidFill>
              </a:rPr>
              <a:t>LED</a:t>
            </a:r>
            <a:r>
              <a:rPr lang="en">
                <a:solidFill>
                  <a:srgbClr val="666666"/>
                </a:solidFill>
              </a:rPr>
              <a:t> y alumbrado inteligente</a:t>
            </a:r>
            <a:endParaRPr>
              <a:solidFill>
                <a:srgbClr val="6666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800"/>
              <a:buChar char="●"/>
            </a:pPr>
            <a:r>
              <a:rPr lang="en">
                <a:solidFill>
                  <a:srgbClr val="666666"/>
                </a:solidFill>
              </a:rPr>
              <a:t>Eficiencia Energética en el </a:t>
            </a:r>
            <a:r>
              <a:rPr b="1" lang="en">
                <a:solidFill>
                  <a:srgbClr val="666666"/>
                </a:solidFill>
              </a:rPr>
              <a:t>sector residencial</a:t>
            </a:r>
            <a:endParaRPr b="1">
              <a:solidFill>
                <a:srgbClr val="6666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800"/>
              <a:buChar char="●"/>
            </a:pPr>
            <a:r>
              <a:rPr b="1" lang="en">
                <a:solidFill>
                  <a:srgbClr val="666666"/>
                </a:solidFill>
              </a:rPr>
              <a:t>Programa </a:t>
            </a:r>
            <a:r>
              <a:rPr lang="en">
                <a:solidFill>
                  <a:srgbClr val="666666"/>
                </a:solidFill>
              </a:rPr>
              <a:t>de Construcciones Sustentables y Eficiencia Energética (aplicación ordenanza 8757 de aislación térmica en la envolvente, para la eficiencia energética)</a:t>
            </a: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 b="0" l="29158" r="0" t="0"/>
          <a:stretch/>
        </p:blipFill>
        <p:spPr>
          <a:xfrm>
            <a:off x="4996281" y="996150"/>
            <a:ext cx="3346420" cy="315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3939900" cy="6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Energías Renovables</a:t>
            </a:r>
            <a:endParaRPr/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1051325"/>
            <a:ext cx="7300200" cy="26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800"/>
              <a:buChar char="●"/>
            </a:pPr>
            <a:r>
              <a:rPr lang="en">
                <a:solidFill>
                  <a:srgbClr val="666666"/>
                </a:solidFill>
              </a:rPr>
              <a:t>Transición a Energías Renovables Rosario 2050</a:t>
            </a:r>
            <a:br>
              <a:rPr lang="en">
                <a:solidFill>
                  <a:srgbClr val="666666"/>
                </a:solidFill>
              </a:rPr>
            </a:br>
            <a:r>
              <a:rPr lang="en">
                <a:solidFill>
                  <a:srgbClr val="666666"/>
                </a:solidFill>
              </a:rPr>
              <a:t>Planificación energética participativa</a:t>
            </a:r>
            <a:endParaRPr>
              <a:solidFill>
                <a:srgbClr val="666666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ts val="1800"/>
              <a:buChar char="●"/>
            </a:pPr>
            <a:r>
              <a:rPr lang="en">
                <a:solidFill>
                  <a:srgbClr val="666666"/>
                </a:solidFill>
              </a:rPr>
              <a:t>Proyecto “100 % Renovables. Hoja de Ruta de ciudades y</a:t>
            </a:r>
            <a:endParaRPr>
              <a:solidFill>
                <a:srgbClr val="666666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 regiones” con ICLEI-2020-2023. </a:t>
            </a:r>
            <a:endParaRPr>
              <a:solidFill>
                <a:srgbClr val="666666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ts val="1800"/>
              <a:buChar char="●"/>
            </a:pPr>
            <a:r>
              <a:rPr lang="en">
                <a:solidFill>
                  <a:srgbClr val="666666"/>
                </a:solidFill>
              </a:rPr>
              <a:t>Grupo de Trabajo Local 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4779" y="1051325"/>
            <a:ext cx="2589998" cy="17275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/>
        </p:nvSpPr>
        <p:spPr>
          <a:xfrm>
            <a:off x="311700" y="2935675"/>
            <a:ext cx="8414100" cy="17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66CC"/>
                </a:solidFill>
                <a:latin typeface="Raleway Black"/>
                <a:ea typeface="Raleway Black"/>
                <a:cs typeface="Raleway Black"/>
                <a:sym typeface="Raleway Black"/>
              </a:rPr>
              <a:t>VISIÓN: </a:t>
            </a:r>
            <a:r>
              <a:rPr lang="en" sz="1800">
                <a:solidFill>
                  <a:srgbClr val="0066CC"/>
                </a:solidFill>
                <a:latin typeface="Raleway Black"/>
                <a:ea typeface="Raleway Black"/>
                <a:cs typeface="Raleway Black"/>
                <a:sym typeface="Raleway Black"/>
              </a:rPr>
              <a:t>En el 2050 Rosario utiliza energía 100% renovable, con eficiencia, soberanía y equidad. Educa para el desarrollo sostenible, con responsabilidad y participación comunitaria, contribuyendo al logro de una ciudad inclusiva, sana y en armonía con la naturaleza</a:t>
            </a: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6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5142300" cy="6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Gobernanza Climática</a:t>
            </a:r>
            <a:endParaRPr/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3325" y="1051325"/>
            <a:ext cx="2324076" cy="281608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311700" y="1051325"/>
            <a:ext cx="5393400" cy="180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2100"/>
              <a:buChar char="●"/>
            </a:pPr>
            <a:r>
              <a:rPr lang="en" sz="1900">
                <a:solidFill>
                  <a:srgbClr val="666666"/>
                </a:solidFill>
              </a:rPr>
              <a:t>Gabinete de Cambio Climático </a:t>
            </a:r>
            <a:endParaRPr sz="1900">
              <a:solidFill>
                <a:srgbClr val="666666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2100"/>
              <a:buChar char="●"/>
            </a:pPr>
            <a:r>
              <a:rPr lang="en" sz="1900">
                <a:solidFill>
                  <a:srgbClr val="666666"/>
                </a:solidFill>
              </a:rPr>
              <a:t>Gabinete Técnico de Cambio Climático </a:t>
            </a:r>
            <a:endParaRPr sz="1900">
              <a:solidFill>
                <a:srgbClr val="666666"/>
              </a:solidFill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ts val="2100"/>
              <a:buChar char="●"/>
            </a:pPr>
            <a:r>
              <a:rPr lang="en" sz="1900">
                <a:solidFill>
                  <a:srgbClr val="666666"/>
                </a:solidFill>
              </a:rPr>
              <a:t>Implementación de Consejo Asesor </a:t>
            </a:r>
            <a:endParaRPr sz="1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445025"/>
            <a:ext cx="6739500" cy="6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Biodiversidad: Tríptico del ambiente</a:t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076275"/>
            <a:ext cx="75030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r>
              <a:rPr lang="en"/>
              <a:t>onformado por el </a:t>
            </a:r>
            <a:r>
              <a:rPr b="1" lang="en"/>
              <a:t>Bosque de los Constituyentes</a:t>
            </a:r>
            <a:r>
              <a:rPr lang="en"/>
              <a:t>, la </a:t>
            </a:r>
            <a:r>
              <a:rPr b="1" lang="en"/>
              <a:t>Reserva Municipal Los Tres Cerros </a:t>
            </a:r>
            <a:r>
              <a:rPr lang="en"/>
              <a:t>y </a:t>
            </a:r>
            <a:r>
              <a:rPr b="1" lang="en"/>
              <a:t>el parque Regional Sur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300" y="1917800"/>
            <a:ext cx="2608842" cy="195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3587" y="1971775"/>
            <a:ext cx="2936096" cy="195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6130" y="1971775"/>
            <a:ext cx="2612195" cy="195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311700" y="445025"/>
            <a:ext cx="6739500" cy="6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Biodiversidad: verde urbano</a:t>
            </a:r>
            <a:endParaRPr/>
          </a:p>
        </p:txBody>
      </p:sp>
      <p:sp>
        <p:nvSpPr>
          <p:cNvPr id="113" name="Google Shape;113;p21"/>
          <p:cNvSpPr txBox="1"/>
          <p:nvPr>
            <p:ph idx="1" type="body"/>
          </p:nvPr>
        </p:nvSpPr>
        <p:spPr>
          <a:xfrm>
            <a:off x="370825" y="1051313"/>
            <a:ext cx="75030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Plazas de bolsillo </a:t>
            </a:r>
            <a:endParaRPr b="1" sz="19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525" y="2014558"/>
            <a:ext cx="2811275" cy="1871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0375" y="2015722"/>
            <a:ext cx="2811274" cy="1873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/>
          <p:cNvPicPr preferRelativeResize="0"/>
          <p:nvPr/>
        </p:nvPicPr>
        <p:blipFill rotWithShape="1">
          <a:blip r:embed="rId5">
            <a:alphaModFix/>
          </a:blip>
          <a:srcRect b="0" l="10620" r="15524" t="11684"/>
          <a:stretch/>
        </p:blipFill>
        <p:spPr>
          <a:xfrm>
            <a:off x="6240650" y="2015725"/>
            <a:ext cx="2714675" cy="187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