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7" r:id="rId3"/>
    <p:sldId id="264" r:id="rId4"/>
    <p:sldId id="265" r:id="rId5"/>
    <p:sldId id="258" r:id="rId6"/>
    <p:sldId id="259" r:id="rId7"/>
    <p:sldId id="260" r:id="rId8"/>
    <p:sldId id="261" r:id="rId9"/>
    <p:sldId id="262" r:id="rId10"/>
    <p:sldId id="263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9FAF7-A7D1-4D79-9097-BC7E631E409F}" type="datetimeFigureOut">
              <a:rPr lang="es-AR" smtClean="0"/>
              <a:t>27/4/2022</a:t>
            </a:fld>
            <a:endParaRPr lang="es-A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F8C4DC9-ECBA-499E-B43C-12FC1035A441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748465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9FAF7-A7D1-4D79-9097-BC7E631E409F}" type="datetimeFigureOut">
              <a:rPr lang="es-AR" smtClean="0"/>
              <a:t>27/4/2022</a:t>
            </a:fld>
            <a:endParaRPr lang="es-A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8C4DC9-ECBA-499E-B43C-12FC1035A441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083373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9FAF7-A7D1-4D79-9097-BC7E631E409F}" type="datetimeFigureOut">
              <a:rPr lang="es-AR" smtClean="0"/>
              <a:t>27/4/2022</a:t>
            </a:fld>
            <a:endParaRPr lang="es-A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8C4DC9-ECBA-499E-B43C-12FC1035A441}" type="slidenum">
              <a:rPr lang="es-AR" smtClean="0"/>
              <a:t>‹Nº›</a:t>
            </a:fld>
            <a:endParaRPr lang="es-AR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359583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9FAF7-A7D1-4D79-9097-BC7E631E409F}" type="datetimeFigureOut">
              <a:rPr lang="es-AR" smtClean="0"/>
              <a:t>27/4/2022</a:t>
            </a:fld>
            <a:endParaRPr lang="es-A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8C4DC9-ECBA-499E-B43C-12FC1035A441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650497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9FAF7-A7D1-4D79-9097-BC7E631E409F}" type="datetimeFigureOut">
              <a:rPr lang="es-AR" smtClean="0"/>
              <a:t>27/4/2022</a:t>
            </a:fld>
            <a:endParaRPr lang="es-A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8C4DC9-ECBA-499E-B43C-12FC1035A441}" type="slidenum">
              <a:rPr lang="es-AR" smtClean="0"/>
              <a:t>‹Nº›</a:t>
            </a:fld>
            <a:endParaRPr lang="es-AR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513869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9FAF7-A7D1-4D79-9097-BC7E631E409F}" type="datetimeFigureOut">
              <a:rPr lang="es-AR" smtClean="0"/>
              <a:t>27/4/2022</a:t>
            </a:fld>
            <a:endParaRPr lang="es-A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8C4DC9-ECBA-499E-B43C-12FC1035A441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5434364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9FAF7-A7D1-4D79-9097-BC7E631E409F}" type="datetimeFigureOut">
              <a:rPr lang="es-AR" smtClean="0"/>
              <a:t>27/4/2022</a:t>
            </a:fld>
            <a:endParaRPr lang="es-A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C4DC9-ECBA-499E-B43C-12FC1035A441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7109820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9FAF7-A7D1-4D79-9097-BC7E631E409F}" type="datetimeFigureOut">
              <a:rPr lang="es-AR" smtClean="0"/>
              <a:t>27/4/2022</a:t>
            </a:fld>
            <a:endParaRPr lang="es-A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C4DC9-ECBA-499E-B43C-12FC1035A441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122751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9FAF7-A7D1-4D79-9097-BC7E631E409F}" type="datetimeFigureOut">
              <a:rPr lang="es-AR" smtClean="0"/>
              <a:t>27/4/2022</a:t>
            </a:fld>
            <a:endParaRPr lang="es-A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C4DC9-ECBA-499E-B43C-12FC1035A441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415761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9FAF7-A7D1-4D79-9097-BC7E631E409F}" type="datetimeFigureOut">
              <a:rPr lang="es-AR" smtClean="0"/>
              <a:t>27/4/2022</a:t>
            </a:fld>
            <a:endParaRPr lang="es-A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8C4DC9-ECBA-499E-B43C-12FC1035A441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948335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9FAF7-A7D1-4D79-9097-BC7E631E409F}" type="datetimeFigureOut">
              <a:rPr lang="es-AR" smtClean="0"/>
              <a:t>27/4/2022</a:t>
            </a:fld>
            <a:endParaRPr lang="es-A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F8C4DC9-ECBA-499E-B43C-12FC1035A441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2322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9FAF7-A7D1-4D79-9097-BC7E631E409F}" type="datetimeFigureOut">
              <a:rPr lang="es-AR" smtClean="0"/>
              <a:t>27/4/2022</a:t>
            </a:fld>
            <a:endParaRPr lang="es-A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F8C4DC9-ECBA-499E-B43C-12FC1035A441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53553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9FAF7-A7D1-4D79-9097-BC7E631E409F}" type="datetimeFigureOut">
              <a:rPr lang="es-AR" smtClean="0"/>
              <a:t>27/4/2022</a:t>
            </a:fld>
            <a:endParaRPr lang="es-A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C4DC9-ECBA-499E-B43C-12FC1035A441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870589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9FAF7-A7D1-4D79-9097-BC7E631E409F}" type="datetimeFigureOut">
              <a:rPr lang="es-AR" smtClean="0"/>
              <a:t>27/4/2022</a:t>
            </a:fld>
            <a:endParaRPr lang="es-A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C4DC9-ECBA-499E-B43C-12FC1035A441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928972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9FAF7-A7D1-4D79-9097-BC7E631E409F}" type="datetimeFigureOut">
              <a:rPr lang="es-AR" smtClean="0"/>
              <a:t>27/4/2022</a:t>
            </a:fld>
            <a:endParaRPr lang="es-A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C4DC9-ECBA-499E-B43C-12FC1035A441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605934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9FAF7-A7D1-4D79-9097-BC7E631E409F}" type="datetimeFigureOut">
              <a:rPr lang="es-AR" smtClean="0"/>
              <a:t>27/4/2022</a:t>
            </a:fld>
            <a:endParaRPr lang="es-A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8C4DC9-ECBA-499E-B43C-12FC1035A441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885210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C9FAF7-A7D1-4D79-9097-BC7E631E409F}" type="datetimeFigureOut">
              <a:rPr lang="es-AR" smtClean="0"/>
              <a:t>27/4/2022</a:t>
            </a:fld>
            <a:endParaRPr lang="es-A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F8C4DC9-ECBA-499E-B43C-12FC1035A441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09223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uca.edu.ar/es/facultades/facultad-de-quimica-e-ingenieria-del-rosario/posgrado-online/diplomatura-en-gestion-de-riesgo-ambiental-en-instalaciones-industriales" TargetMode="External"/><Relationship Id="rId2" Type="http://schemas.openxmlformats.org/officeDocument/2006/relationships/hyperlink" Target="https://uca.edu.ar/es/facultades/facultad-de-quimica-e-ingenieria-del-rosario/maestria/maestria-en-ingenieria-ambiental-y-desarrollo-sustentabl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uca.edu.ar/es/facultad-de-quimica-e-ingenieria-del-rosario/extension-x/proyectos-educativos/la-magia-de-la-quimica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C06B10-75BC-4DF3-9FDC-0AC70DA8A4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b="0" i="0" dirty="0">
                <a:solidFill>
                  <a:srgbClr val="003A73"/>
                </a:solidFill>
                <a:effectLst/>
                <a:latin typeface="Roboto" panose="02000000000000000000" pitchFamily="2" charset="0"/>
              </a:rPr>
              <a:t>Facultad de Química e Ingeniería del Rosario</a:t>
            </a:r>
            <a:endParaRPr lang="es-AR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51B127A9-F8AD-4CE6-8721-C8E204B8D0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9213" y="1007346"/>
            <a:ext cx="2896488" cy="1261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60217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F0DADB-30E2-41D6-A762-F6466F833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>
                <a:solidFill>
                  <a:srgbClr val="002060"/>
                </a:solidFill>
              </a:rPr>
              <a:t>Proyectos de Investigación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4D72A17-2A94-4759-9647-A6C9A5E20B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322363"/>
            <a:ext cx="8915400" cy="5289452"/>
          </a:xfrm>
        </p:spPr>
        <p:txBody>
          <a:bodyPr>
            <a:no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s-ES" sz="1600" b="0" i="0" u="none" strike="noStrike" dirty="0">
                <a:solidFill>
                  <a:srgbClr val="002060"/>
                </a:solidFill>
                <a:effectLst/>
                <a:latin typeface="Roboto" panose="02000000000000000000" pitchFamily="2" charset="0"/>
              </a:rPr>
              <a:t>Procesamiento, modificación y caracterización de biopolímeros y polímeros de interés tecnológico</a:t>
            </a:r>
            <a:endParaRPr lang="es-ES" sz="1600" b="0" i="0" dirty="0">
              <a:solidFill>
                <a:srgbClr val="002060"/>
              </a:solidFill>
              <a:effectLst/>
              <a:latin typeface="Roboto" panose="02000000000000000000" pitchFamily="2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s-ES" sz="1600" b="0" i="0" u="none" strike="noStrike" dirty="0">
                <a:solidFill>
                  <a:srgbClr val="002060"/>
                </a:solidFill>
                <a:effectLst/>
                <a:latin typeface="Roboto" panose="02000000000000000000" pitchFamily="2" charset="0"/>
              </a:rPr>
              <a:t>Optimización de Redes Inalámbricas de uso Comunitario.</a:t>
            </a:r>
            <a:endParaRPr lang="es-ES" sz="1600" b="0" i="0" dirty="0">
              <a:solidFill>
                <a:srgbClr val="002060"/>
              </a:solidFill>
              <a:effectLst/>
              <a:latin typeface="Roboto" panose="02000000000000000000" pitchFamily="2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s-ES" sz="1600" b="0" i="0" u="none" strike="noStrike" dirty="0">
                <a:solidFill>
                  <a:srgbClr val="002060"/>
                </a:solidFill>
                <a:effectLst/>
                <a:latin typeface="Roboto" panose="02000000000000000000" pitchFamily="2" charset="0"/>
              </a:rPr>
              <a:t>Monitoreo y Análisis de Condiciones de Higiene y Seguridad en Entornos Industriales usando Redes de Sensores Inalámbricos</a:t>
            </a:r>
            <a:endParaRPr lang="es-ES" sz="1600" b="0" i="0" dirty="0">
              <a:solidFill>
                <a:srgbClr val="002060"/>
              </a:solidFill>
              <a:effectLst/>
              <a:latin typeface="Roboto" panose="02000000000000000000" pitchFamily="2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s-ES" sz="1600" b="0" i="0" u="none" strike="noStrike" dirty="0">
                <a:solidFill>
                  <a:srgbClr val="002060"/>
                </a:solidFill>
                <a:effectLst/>
                <a:latin typeface="Roboto" panose="02000000000000000000" pitchFamily="2" charset="0"/>
              </a:rPr>
              <a:t>Secado industrial de granos de origen agrícola. Estudio de la transferencia de masa y energía en los procesos de poscosecha.</a:t>
            </a:r>
            <a:endParaRPr lang="es-ES" sz="1600" b="0" i="0" dirty="0">
              <a:solidFill>
                <a:srgbClr val="002060"/>
              </a:solidFill>
              <a:effectLst/>
              <a:latin typeface="Roboto" panose="02000000000000000000" pitchFamily="2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s-ES" sz="1600" b="0" i="0" u="none" strike="noStrike" dirty="0">
                <a:solidFill>
                  <a:srgbClr val="002060"/>
                </a:solidFill>
                <a:effectLst/>
                <a:latin typeface="Roboto" panose="02000000000000000000" pitchFamily="2" charset="0"/>
              </a:rPr>
              <a:t>Mejora de la enseñanza de las ciencias en las carreras de Ingeniería mediante la búsqueda personalizada de recursos educativos.</a:t>
            </a:r>
            <a:endParaRPr lang="es-ES" sz="1600" b="0" i="0" dirty="0">
              <a:solidFill>
                <a:srgbClr val="002060"/>
              </a:solidFill>
              <a:effectLst/>
              <a:latin typeface="Roboto" panose="02000000000000000000" pitchFamily="2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s-ES" sz="1600" b="0" i="0" u="none" strike="noStrike" dirty="0">
                <a:solidFill>
                  <a:srgbClr val="002060"/>
                </a:solidFill>
                <a:effectLst/>
                <a:latin typeface="Roboto" panose="02000000000000000000" pitchFamily="2" charset="0"/>
              </a:rPr>
              <a:t>Combinación de modelado molecular y métodos de inteligencia artificial para el desarrollo de herramientas predictivas de propiedades fisicoquímicas y biológicas</a:t>
            </a:r>
            <a:endParaRPr lang="es-ES" sz="1600" b="0" i="0" dirty="0">
              <a:solidFill>
                <a:srgbClr val="002060"/>
              </a:solidFill>
              <a:effectLst/>
              <a:latin typeface="Roboto" panose="02000000000000000000" pitchFamily="2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s-ES" sz="1600" b="0" i="0" u="none" strike="noStrike" dirty="0">
                <a:solidFill>
                  <a:srgbClr val="002060"/>
                </a:solidFill>
                <a:effectLst/>
                <a:latin typeface="Roboto" panose="02000000000000000000" pitchFamily="2" charset="0"/>
              </a:rPr>
              <a:t>Caracterización fisicoquímica de péptidos obtenidos por hidrólisis de proteínas vegetales</a:t>
            </a:r>
            <a:endParaRPr lang="es-ES" sz="1600" b="0" i="0" dirty="0">
              <a:solidFill>
                <a:srgbClr val="002060"/>
              </a:solidFill>
              <a:effectLst/>
              <a:latin typeface="Roboto" panose="02000000000000000000" pitchFamily="2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s-ES" sz="1600" b="0" i="0" u="none" strike="noStrike" dirty="0">
                <a:solidFill>
                  <a:srgbClr val="002060"/>
                </a:solidFill>
                <a:effectLst/>
                <a:latin typeface="Roboto" panose="02000000000000000000" pitchFamily="2" charset="0"/>
              </a:rPr>
              <a:t>Análisis de la eficiencia técnica de programas públicos y privados de desarrollo empresarial. Un enfoque desde el Análisis Envolvente de Datos en la evaluación de los factores clave para el diseño de programas de desarrollo empresarial.</a:t>
            </a:r>
            <a:endParaRPr lang="es-ES" sz="1600" b="0" i="0" dirty="0">
              <a:solidFill>
                <a:srgbClr val="002060"/>
              </a:solidFill>
              <a:effectLst/>
              <a:latin typeface="Roboto" panose="02000000000000000000" pitchFamily="2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s-ES" sz="1600" b="0" i="0" u="none" strike="noStrike" dirty="0">
                <a:solidFill>
                  <a:srgbClr val="002060"/>
                </a:solidFill>
                <a:effectLst/>
                <a:latin typeface="Roboto" panose="02000000000000000000" pitchFamily="2" charset="0"/>
              </a:rPr>
              <a:t>Propuesta de un sistema de gestión integral de residuos informáticos: Análisis y Optimización</a:t>
            </a:r>
            <a:endParaRPr lang="es-ES" sz="1600" b="0" i="0" dirty="0">
              <a:solidFill>
                <a:srgbClr val="002060"/>
              </a:solidFill>
              <a:effectLst/>
              <a:latin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24709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088CD9-D808-480A-BFCE-CA2739DDE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Novedades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4B2F931-98BD-45D9-8593-EB6B787C68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63757"/>
            <a:ext cx="8915400" cy="4670133"/>
          </a:xfrm>
        </p:spPr>
        <p:txBody>
          <a:bodyPr>
            <a:noAutofit/>
          </a:bodyPr>
          <a:lstStyle/>
          <a:p>
            <a:r>
              <a:rPr lang="es-AR" sz="2000" dirty="0">
                <a:solidFill>
                  <a:srgbClr val="002060"/>
                </a:solidFill>
              </a:rPr>
              <a:t>Biblioteca mas de 500.000 libros</a:t>
            </a:r>
          </a:p>
          <a:p>
            <a:r>
              <a:rPr lang="es-AR" sz="2000" dirty="0">
                <a:solidFill>
                  <a:srgbClr val="002060"/>
                </a:solidFill>
              </a:rPr>
              <a:t>Incorporación al Sistema ALMA – Plataforma de Servicios de Bibliotecas Mundial </a:t>
            </a:r>
          </a:p>
          <a:p>
            <a:r>
              <a:rPr lang="es-AR" sz="2000" dirty="0">
                <a:solidFill>
                  <a:srgbClr val="002060"/>
                </a:solidFill>
              </a:rPr>
              <a:t>Mas de 50 empresas en proyectos de Investigación y transformación</a:t>
            </a:r>
          </a:p>
          <a:p>
            <a:r>
              <a:rPr lang="es-AR" sz="2000" dirty="0">
                <a:solidFill>
                  <a:srgbClr val="002060"/>
                </a:solidFill>
              </a:rPr>
              <a:t>Incorporación de nuevas carreras en el Campus Rosario</a:t>
            </a:r>
          </a:p>
          <a:p>
            <a:r>
              <a:rPr lang="es-AR" sz="2000" dirty="0">
                <a:solidFill>
                  <a:srgbClr val="002060"/>
                </a:solidFill>
              </a:rPr>
              <a:t>INGEBIO – Instituto de investigación Conicet-UCA</a:t>
            </a:r>
          </a:p>
          <a:p>
            <a:r>
              <a:rPr lang="es-AR" sz="2000" dirty="0">
                <a:solidFill>
                  <a:srgbClr val="002060"/>
                </a:solidFill>
              </a:rPr>
              <a:t>Centro de Desarrollo y Aceleración Tecnológica (Edificio 4)</a:t>
            </a:r>
          </a:p>
          <a:p>
            <a:pPr lvl="1"/>
            <a:r>
              <a:rPr lang="es-AR" sz="2000" dirty="0">
                <a:solidFill>
                  <a:srgbClr val="002060"/>
                </a:solidFill>
              </a:rPr>
              <a:t>Metabólica S.A. - INMET</a:t>
            </a:r>
          </a:p>
          <a:p>
            <a:pPr lvl="1"/>
            <a:r>
              <a:rPr lang="es-AR" sz="2000" dirty="0">
                <a:solidFill>
                  <a:srgbClr val="002060"/>
                </a:solidFill>
              </a:rPr>
              <a:t>MICHROMA (Silicon Valley)</a:t>
            </a:r>
          </a:p>
          <a:p>
            <a:r>
              <a:rPr lang="es-AR" sz="2000" dirty="0">
                <a:solidFill>
                  <a:srgbClr val="002060"/>
                </a:solidFill>
              </a:rPr>
              <a:t>Ranking QS – UCA número 1 en empleabilidad.</a:t>
            </a:r>
          </a:p>
        </p:txBody>
      </p:sp>
    </p:spTree>
    <p:extLst>
      <p:ext uri="{BB962C8B-B14F-4D97-AF65-F5344CB8AC3E}">
        <p14:creationId xmlns:p14="http://schemas.microsoft.com/office/powerpoint/2010/main" val="38470253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3E930E-471E-46AC-997A-C15B03EE8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>
                <a:solidFill>
                  <a:srgbClr val="002060"/>
                </a:solidFill>
              </a:rPr>
              <a:t>INGEBIO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88B65E3-C553-44FC-8366-A77095DB9D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85630" y="1540188"/>
            <a:ext cx="9205222" cy="513890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sz="2000" b="1" i="0" dirty="0">
                <a:solidFill>
                  <a:srgbClr val="002060"/>
                </a:solidFill>
                <a:effectLst/>
                <a:latin typeface="Catamaran"/>
              </a:rPr>
              <a:t>Proyecto de UCA Rosario financiado por la Provincia de Santa Fe</a:t>
            </a:r>
            <a:endParaRPr lang="es-ES" sz="2000" b="0" i="0" dirty="0">
              <a:solidFill>
                <a:srgbClr val="002060"/>
              </a:solidFill>
              <a:effectLst/>
              <a:latin typeface="Cabin"/>
            </a:endParaRPr>
          </a:p>
          <a:p>
            <a:pPr algn="l"/>
            <a:r>
              <a:rPr lang="es-ES" sz="2000" b="0" i="0" dirty="0">
                <a:solidFill>
                  <a:srgbClr val="002060"/>
                </a:solidFill>
                <a:effectLst/>
                <a:latin typeface="Cabin"/>
              </a:rPr>
              <a:t>La Universidad Católica Argentina – Sede Rosario obtuvo, en el marco de la convocatoria CDAT 2021, una importante financiación para la creación y consolidación de empresas de base tecnológica, acelerar su crecimiento y viabilizar proyectos empresariales innovadores a través de infraestructura tecnológica y apoyo técnico, comercial.</a:t>
            </a:r>
          </a:p>
          <a:p>
            <a:pPr algn="l"/>
            <a:r>
              <a:rPr lang="es-ES" sz="2000" b="0" i="0" dirty="0">
                <a:solidFill>
                  <a:srgbClr val="002060"/>
                </a:solidFill>
                <a:effectLst/>
                <a:latin typeface="Cabin"/>
              </a:rPr>
              <a:t>Dicha convocatoria, realizada por el Ministerio de Producción, Ciencia y Tecnología de la Provincia de Santa Fe, está destinada a ampliar las capacidades para Centros de Desarrollo y Aceleración de Tecnologías.</a:t>
            </a:r>
            <a:r>
              <a:rPr lang="es-ES" sz="2000" b="0" i="0" dirty="0">
                <a:solidFill>
                  <a:srgbClr val="5E5E5E"/>
                </a:solidFill>
                <a:effectLst/>
                <a:latin typeface="Cabin"/>
              </a:rPr>
              <a:t> </a:t>
            </a:r>
          </a:p>
          <a:p>
            <a:pPr algn="l"/>
            <a:r>
              <a:rPr lang="es-ES" sz="2000" b="0" i="0" dirty="0">
                <a:solidFill>
                  <a:srgbClr val="002060"/>
                </a:solidFill>
                <a:effectLst/>
                <a:latin typeface="Cabin"/>
              </a:rPr>
              <a:t>De esta forma, la UCA incrementará su participación en el ecosistema emprendedor, brindando su potencia académica en sus diferentes áreas de conocimiento y realizando una valiosa una oferta de servicios a través de su Unidad de Vinculación Tecnológica (UVT) – UCAtec mediante la búsqueda de financiamiento, formulación de planes de negocio o capacitaciones.</a:t>
            </a:r>
          </a:p>
          <a:p>
            <a:endParaRPr lang="es-AR" sz="2000" dirty="0"/>
          </a:p>
        </p:txBody>
      </p:sp>
    </p:spTree>
    <p:extLst>
      <p:ext uri="{BB962C8B-B14F-4D97-AF65-F5344CB8AC3E}">
        <p14:creationId xmlns:p14="http://schemas.microsoft.com/office/powerpoint/2010/main" val="4249605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7BFD5A-D1BA-4E6A-8E90-5E7BD8218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0" i="0" dirty="0">
                <a:solidFill>
                  <a:srgbClr val="003A73"/>
                </a:solidFill>
                <a:effectLst/>
                <a:latin typeface="Roboto" panose="02000000000000000000" pitchFamily="2" charset="0"/>
              </a:rPr>
              <a:t>Facultad de Química e Ingeniería del Rosario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0BB5D77-E336-4AF9-9A1E-39CA355B1F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es-ES" dirty="0">
                <a:solidFill>
                  <a:srgbClr val="003A73"/>
                </a:solidFill>
                <a:latin typeface="Roboto" panose="02000000000000000000" pitchFamily="2" charset="0"/>
              </a:rPr>
              <a:t>F</a:t>
            </a:r>
            <a:r>
              <a:rPr lang="es-ES" b="0" i="0" dirty="0">
                <a:solidFill>
                  <a:srgbClr val="003A73"/>
                </a:solidFill>
                <a:effectLst/>
                <a:latin typeface="Roboto" panose="02000000000000000000" pitchFamily="2" charset="0"/>
              </a:rPr>
              <a:t>undada por la Orden Franciscana como Escuela Superior de Química, en la ciudad de San Lorenzo, el 26 de Abril de 1963, en las aulas del histórico Colegio "San Carlos". </a:t>
            </a:r>
          </a:p>
          <a:p>
            <a:pPr algn="l"/>
            <a:endParaRPr lang="es-ES" b="0" i="0" dirty="0">
              <a:solidFill>
                <a:srgbClr val="003A73"/>
              </a:solidFill>
              <a:effectLst/>
              <a:latin typeface="Roboto" panose="02000000000000000000" pitchFamily="2" charset="0"/>
            </a:endParaRPr>
          </a:p>
          <a:p>
            <a:pPr algn="l"/>
            <a:r>
              <a:rPr lang="es-ES" b="0" i="0" dirty="0">
                <a:solidFill>
                  <a:srgbClr val="003A73"/>
                </a:solidFill>
                <a:effectLst/>
                <a:latin typeface="Roboto" panose="02000000000000000000" pitchFamily="2" charset="0"/>
              </a:rPr>
              <a:t>Fue anexa a la Pontificia Universidad Católica "Santa María de los Buenos Aires", bajo la denominación de Facultad Católica de Química e Ingeniería “Fray Rogelio Bacon” hasta el año 2004.</a:t>
            </a:r>
          </a:p>
          <a:p>
            <a:pPr algn="l"/>
            <a:endParaRPr lang="es-ES" b="0" i="0" dirty="0">
              <a:solidFill>
                <a:srgbClr val="003A73"/>
              </a:solidFill>
              <a:effectLst/>
              <a:latin typeface="Roboto" panose="02000000000000000000" pitchFamily="2" charset="0"/>
            </a:endParaRPr>
          </a:p>
          <a:p>
            <a:pPr algn="l"/>
            <a:r>
              <a:rPr lang="es-ES" b="0" i="0" dirty="0">
                <a:solidFill>
                  <a:srgbClr val="003A73"/>
                </a:solidFill>
                <a:effectLst/>
                <a:latin typeface="Roboto" panose="02000000000000000000" pitchFamily="2" charset="0"/>
              </a:rPr>
              <a:t>En Octubre de 2005, culmina su período de anexión, con dependencia directa de la </a:t>
            </a:r>
            <a:r>
              <a:rPr lang="es-ES" b="1" i="0" dirty="0">
                <a:solidFill>
                  <a:srgbClr val="023289"/>
                </a:solidFill>
                <a:effectLst/>
                <a:latin typeface="Roboto" panose="02000000000000000000" pitchFamily="2" charset="0"/>
              </a:rPr>
              <a:t>Pontificia Universidad Católica Argentina</a:t>
            </a:r>
            <a:r>
              <a:rPr lang="es-ES" b="0" i="0" dirty="0">
                <a:solidFill>
                  <a:srgbClr val="003A73"/>
                </a:solidFill>
                <a:effectLst/>
                <a:latin typeface="Roboto" panose="02000000000000000000" pitchFamily="2" charset="0"/>
              </a:rPr>
              <a:t>; designándosele actualmente con la denominación: </a:t>
            </a:r>
            <a:r>
              <a:rPr lang="es-ES" b="1" i="0" dirty="0">
                <a:solidFill>
                  <a:srgbClr val="023289"/>
                </a:solidFill>
                <a:effectLst/>
                <a:latin typeface="Roboto" panose="02000000000000000000" pitchFamily="2" charset="0"/>
              </a:rPr>
              <a:t>Facultad de Química e Ingeniería del Rosario , Pontificia Universidad Católica Argentina.</a:t>
            </a:r>
            <a:endParaRPr lang="es-ES" b="0" i="0" dirty="0">
              <a:solidFill>
                <a:srgbClr val="003A73"/>
              </a:solidFill>
              <a:effectLst/>
              <a:latin typeface="Roboto" panose="02000000000000000000" pitchFamily="2" charset="0"/>
            </a:endParaRPr>
          </a:p>
          <a:p>
            <a:endParaRPr lang="es-ES" b="0" i="0" dirty="0">
              <a:solidFill>
                <a:srgbClr val="003A73"/>
              </a:solidFill>
              <a:effectLst/>
              <a:latin typeface="Roboto" panose="02000000000000000000" pitchFamily="2" charset="0"/>
            </a:endParaRP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75825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B7EC90-47A2-416F-A6EE-4606B170F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8462" y="365125"/>
            <a:ext cx="8890781" cy="122011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i="0" dirty="0">
                <a:solidFill>
                  <a:srgbClr val="464547"/>
                </a:solidFill>
                <a:effectLst/>
                <a:latin typeface="lato" panose="020F0502020204030203" pitchFamily="34" charset="0"/>
              </a:rPr>
              <a:t>QS Latin America University Rankings 2022</a:t>
            </a:r>
            <a:br>
              <a:rPr lang="en-US" sz="4000" b="1" i="0" dirty="0">
                <a:solidFill>
                  <a:srgbClr val="464547"/>
                </a:solidFill>
                <a:effectLst/>
                <a:latin typeface="lato" panose="020F0502020204030203" pitchFamily="34" charset="0"/>
              </a:rPr>
            </a:br>
            <a:r>
              <a:rPr lang="en-US" sz="2200" b="1" i="0" dirty="0">
                <a:solidFill>
                  <a:srgbClr val="464547"/>
                </a:solidFill>
                <a:effectLst/>
                <a:latin typeface="lato" panose="020F0502020204030203" pitchFamily="34" charset="0"/>
              </a:rPr>
              <a:t>UNIVERSIDADES ARGENTINAS</a:t>
            </a:r>
            <a:endParaRPr lang="es-AR" dirty="0"/>
          </a:p>
        </p:txBody>
      </p:sp>
      <p:pic>
        <p:nvPicPr>
          <p:cNvPr id="17" name="Imagen 16">
            <a:extLst>
              <a:ext uri="{FF2B5EF4-FFF2-40B4-BE49-F238E27FC236}">
                <a16:creationId xmlns:a16="http://schemas.microsoft.com/office/drawing/2014/main" id="{2EB7D319-937F-47B5-BAA6-A57013BD4C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2757" y="1381892"/>
            <a:ext cx="9253700" cy="5110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924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B7EC90-47A2-416F-A6EE-4606B170F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8462" y="365125"/>
            <a:ext cx="8890781" cy="1220113"/>
          </a:xfrm>
        </p:spPr>
        <p:txBody>
          <a:bodyPr>
            <a:normAutofit/>
          </a:bodyPr>
          <a:lstStyle/>
          <a:p>
            <a:pPr algn="ctr"/>
            <a:r>
              <a:rPr lang="en-US" b="1" i="0" dirty="0">
                <a:solidFill>
                  <a:srgbClr val="002060"/>
                </a:solidFill>
                <a:effectLst/>
                <a:latin typeface="lato" panose="020F0502020204030203" pitchFamily="34" charset="0"/>
              </a:rPr>
              <a:t>UCA en </a:t>
            </a:r>
            <a:r>
              <a:rPr lang="en-US" b="1" dirty="0">
                <a:solidFill>
                  <a:srgbClr val="002060"/>
                </a:solidFill>
                <a:latin typeface="lato" panose="020F0502020204030203" pitchFamily="34" charset="0"/>
              </a:rPr>
              <a:t>n</a:t>
            </a:r>
            <a:r>
              <a:rPr lang="en-US" b="1" i="0" dirty="0">
                <a:solidFill>
                  <a:srgbClr val="002060"/>
                </a:solidFill>
                <a:effectLst/>
                <a:latin typeface="lato" panose="020F0502020204030203" pitchFamily="34" charset="0"/>
              </a:rPr>
              <a:t>úmeros</a:t>
            </a:r>
            <a:endParaRPr lang="es-AR" dirty="0">
              <a:solidFill>
                <a:srgbClr val="002060"/>
              </a:solidFill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F92C7FC-5B67-472E-8582-EE753A763262}"/>
              </a:ext>
            </a:extLst>
          </p:cNvPr>
          <p:cNvSpPr txBox="1"/>
          <p:nvPr/>
        </p:nvSpPr>
        <p:spPr>
          <a:xfrm>
            <a:off x="2252871" y="1691561"/>
            <a:ext cx="8521146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s-ES" sz="2000" b="1" dirty="0"/>
          </a:p>
          <a:p>
            <a:r>
              <a:rPr lang="es-ES" sz="2000" b="1" dirty="0">
                <a:solidFill>
                  <a:srgbClr val="002060"/>
                </a:solidFill>
              </a:rPr>
              <a:t>103 carreras de grado, cortas y ciclos, </a:t>
            </a:r>
          </a:p>
          <a:p>
            <a:endParaRPr lang="es-ES" sz="2000" b="1" dirty="0">
              <a:solidFill>
                <a:srgbClr val="002060"/>
              </a:solidFill>
            </a:endParaRPr>
          </a:p>
          <a:p>
            <a:endParaRPr lang="es-ES" sz="2000" b="1" dirty="0">
              <a:solidFill>
                <a:srgbClr val="002060"/>
              </a:solidFill>
            </a:endParaRPr>
          </a:p>
          <a:p>
            <a:r>
              <a:rPr lang="es-ES" sz="2000" b="1" dirty="0">
                <a:solidFill>
                  <a:srgbClr val="002060"/>
                </a:solidFill>
              </a:rPr>
              <a:t>530 posgrados y cursos de extensión.</a:t>
            </a:r>
          </a:p>
          <a:p>
            <a:endParaRPr lang="es-ES" sz="2000" b="1" dirty="0">
              <a:solidFill>
                <a:srgbClr val="002060"/>
              </a:solidFill>
            </a:endParaRPr>
          </a:p>
          <a:p>
            <a:endParaRPr lang="es-ES" sz="2000" b="1" dirty="0">
              <a:solidFill>
                <a:srgbClr val="002060"/>
              </a:solidFill>
            </a:endParaRPr>
          </a:p>
          <a:p>
            <a:r>
              <a:rPr lang="es-ES" sz="2000" b="1" dirty="0">
                <a:solidFill>
                  <a:srgbClr val="002060"/>
                </a:solidFill>
              </a:rPr>
              <a:t>18297 alumnos de carreras de grado y posgrado</a:t>
            </a:r>
          </a:p>
          <a:p>
            <a:endParaRPr lang="es-ES" sz="2000" b="1" dirty="0">
              <a:solidFill>
                <a:srgbClr val="002060"/>
              </a:solidFill>
            </a:endParaRPr>
          </a:p>
          <a:p>
            <a:endParaRPr lang="es-ES" sz="2000" b="1" dirty="0">
              <a:solidFill>
                <a:srgbClr val="002060"/>
              </a:solidFill>
            </a:endParaRPr>
          </a:p>
          <a:p>
            <a:r>
              <a:rPr lang="es-ES" sz="2000" b="1" dirty="0">
                <a:solidFill>
                  <a:srgbClr val="002060"/>
                </a:solidFill>
              </a:rPr>
              <a:t>4114 docentes</a:t>
            </a:r>
          </a:p>
          <a:p>
            <a:endParaRPr lang="es-ES" sz="2000" b="1" dirty="0">
              <a:solidFill>
                <a:srgbClr val="002060"/>
              </a:solidFill>
            </a:endParaRPr>
          </a:p>
          <a:p>
            <a:endParaRPr lang="es-ES" sz="2000" b="1" dirty="0">
              <a:solidFill>
                <a:srgbClr val="002060"/>
              </a:solidFill>
            </a:endParaRPr>
          </a:p>
          <a:p>
            <a:r>
              <a:rPr lang="es-ES" sz="2000" b="1" dirty="0">
                <a:solidFill>
                  <a:srgbClr val="002060"/>
                </a:solidFill>
              </a:rPr>
              <a:t>84454 graduados</a:t>
            </a:r>
            <a:endParaRPr lang="es-AR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856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8CBF21-03AC-45C6-ACB4-C7AA118F4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>
                <a:solidFill>
                  <a:srgbClr val="002060"/>
                </a:solidFill>
              </a:rPr>
              <a:t>CARRERAS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3A47D01-1590-486B-96D0-66074FAA27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7907" y="1626704"/>
            <a:ext cx="8915400" cy="4070456"/>
          </a:xfrm>
        </p:spPr>
        <p:txBody>
          <a:bodyPr>
            <a:noAutofit/>
          </a:bodyPr>
          <a:lstStyle/>
          <a:p>
            <a:r>
              <a:rPr lang="es-ES" sz="2000" b="0" i="0" dirty="0">
                <a:solidFill>
                  <a:srgbClr val="003A73"/>
                </a:solidFill>
                <a:effectLst/>
                <a:latin typeface="Roboto" panose="02000000000000000000" pitchFamily="2" charset="0"/>
              </a:rPr>
              <a:t>A lo largo de todos estos años, diferentes carreras de grado y posgrado surgieron como respuesta a las demandas regionales y nacionales.</a:t>
            </a:r>
          </a:p>
          <a:p>
            <a:endParaRPr lang="es-ES" sz="2000" b="0" i="0" dirty="0">
              <a:solidFill>
                <a:srgbClr val="003A73"/>
              </a:solidFill>
              <a:effectLst/>
              <a:latin typeface="Roboto" panose="02000000000000000000" pitchFamily="2" charset="0"/>
            </a:endParaRPr>
          </a:p>
          <a:p>
            <a:pPr lvl="2"/>
            <a:r>
              <a:rPr lang="es-ES" sz="2000" b="0" i="0" u="none" strike="noStrike" dirty="0">
                <a:solidFill>
                  <a:srgbClr val="34AFF4"/>
                </a:solidFill>
                <a:effectLst/>
                <a:latin typeface="Roboto" panose="02000000000000000000" pitchFamily="2" charset="0"/>
              </a:rPr>
              <a:t> Ingeniería Ambiental</a:t>
            </a:r>
            <a:endParaRPr lang="es-ES" sz="2000" b="0" i="0" dirty="0">
              <a:solidFill>
                <a:srgbClr val="007BFF"/>
              </a:solidFill>
              <a:effectLst/>
              <a:latin typeface="Roboto" panose="02000000000000000000" pitchFamily="2" charset="0"/>
            </a:endParaRPr>
          </a:p>
          <a:p>
            <a:pPr lvl="2"/>
            <a:r>
              <a:rPr lang="es-ES" sz="2000" b="0" i="0" u="none" strike="noStrike" dirty="0">
                <a:solidFill>
                  <a:srgbClr val="34AFF4"/>
                </a:solidFill>
                <a:effectLst/>
                <a:latin typeface="Roboto" panose="02000000000000000000" pitchFamily="2" charset="0"/>
              </a:rPr>
              <a:t> Ingeniería Industrial</a:t>
            </a:r>
            <a:endParaRPr lang="es-ES" sz="2000" b="0" i="0" dirty="0">
              <a:solidFill>
                <a:srgbClr val="007BFF"/>
              </a:solidFill>
              <a:effectLst/>
              <a:latin typeface="Roboto" panose="02000000000000000000" pitchFamily="2" charset="0"/>
            </a:endParaRPr>
          </a:p>
          <a:p>
            <a:pPr lvl="2"/>
            <a:r>
              <a:rPr lang="es-ES" sz="2000" b="0" i="0" u="none" strike="noStrike" dirty="0">
                <a:solidFill>
                  <a:srgbClr val="34AFF4"/>
                </a:solidFill>
                <a:effectLst/>
                <a:latin typeface="Roboto" panose="02000000000000000000" pitchFamily="2" charset="0"/>
              </a:rPr>
              <a:t> Ingeniería Química</a:t>
            </a:r>
            <a:endParaRPr lang="es-ES" sz="2000" b="0" i="0" dirty="0">
              <a:solidFill>
                <a:srgbClr val="007BFF"/>
              </a:solidFill>
              <a:effectLst/>
              <a:latin typeface="Roboto" panose="02000000000000000000" pitchFamily="2" charset="0"/>
            </a:endParaRPr>
          </a:p>
          <a:p>
            <a:pPr lvl="2"/>
            <a:r>
              <a:rPr lang="es-ES" sz="2000" b="0" i="0" u="none" strike="noStrike" dirty="0">
                <a:solidFill>
                  <a:srgbClr val="34AFF4"/>
                </a:solidFill>
                <a:effectLst/>
                <a:latin typeface="Roboto" panose="02000000000000000000" pitchFamily="2" charset="0"/>
              </a:rPr>
              <a:t> Licenciatura en Higiene y Seguridad en el Trabajo</a:t>
            </a:r>
            <a:endParaRPr lang="es-ES" sz="2000" b="0" i="0" dirty="0">
              <a:solidFill>
                <a:srgbClr val="007BFF"/>
              </a:solidFill>
              <a:effectLst/>
              <a:latin typeface="Roboto" panose="02000000000000000000" pitchFamily="2" charset="0"/>
            </a:endParaRPr>
          </a:p>
          <a:p>
            <a:pPr lvl="2"/>
            <a:r>
              <a:rPr lang="es-ES" sz="2000" b="0" i="0" u="none" strike="noStrike" dirty="0">
                <a:solidFill>
                  <a:srgbClr val="34AFF4"/>
                </a:solidFill>
                <a:effectLst/>
                <a:latin typeface="Roboto" panose="02000000000000000000" pitchFamily="2" charset="0"/>
              </a:rPr>
              <a:t> Técnico Universitario en Producción Agropecuaria</a:t>
            </a:r>
            <a:endParaRPr lang="es-ES" sz="2000" b="0" i="0" dirty="0">
              <a:solidFill>
                <a:srgbClr val="007BFF"/>
              </a:solidFill>
              <a:effectLst/>
              <a:latin typeface="Roboto" panose="02000000000000000000" pitchFamily="2" charset="0"/>
            </a:endParaRPr>
          </a:p>
          <a:p>
            <a:pPr lvl="2"/>
            <a:r>
              <a:rPr lang="es-ES" sz="2000" b="0" i="0" u="none" strike="noStrike" dirty="0">
                <a:solidFill>
                  <a:srgbClr val="34AFF4"/>
                </a:solidFill>
                <a:effectLst/>
                <a:latin typeface="Roboto" panose="02000000000000000000" pitchFamily="2" charset="0"/>
              </a:rPr>
              <a:t> Técnico Universitario Industrial</a:t>
            </a:r>
            <a:endParaRPr lang="es-ES" sz="2000" b="0" i="0" dirty="0">
              <a:solidFill>
                <a:srgbClr val="007BFF"/>
              </a:solidFill>
              <a:effectLst/>
              <a:latin typeface="Roboto" panose="02000000000000000000" pitchFamily="2" charset="0"/>
            </a:endParaRPr>
          </a:p>
          <a:p>
            <a:pPr lvl="2"/>
            <a:r>
              <a:rPr lang="es-ES" sz="2000" b="0" i="0" u="none" strike="noStrike" dirty="0">
                <a:solidFill>
                  <a:srgbClr val="34AFF4"/>
                </a:solidFill>
                <a:effectLst/>
                <a:latin typeface="Roboto" panose="02000000000000000000" pitchFamily="2" charset="0"/>
              </a:rPr>
              <a:t> Diplomatura en Programación</a:t>
            </a:r>
            <a:endParaRPr lang="es-ES" sz="2000" b="0" i="0" dirty="0">
              <a:solidFill>
                <a:srgbClr val="007BFF"/>
              </a:solidFill>
              <a:effectLst/>
              <a:latin typeface="Roboto" panose="02000000000000000000" pitchFamily="2" charset="0"/>
            </a:endParaRPr>
          </a:p>
          <a:p>
            <a:endParaRPr lang="es-AR" sz="2000" dirty="0"/>
          </a:p>
        </p:txBody>
      </p:sp>
    </p:spTree>
    <p:extLst>
      <p:ext uri="{BB962C8B-B14F-4D97-AF65-F5344CB8AC3E}">
        <p14:creationId xmlns:p14="http://schemas.microsoft.com/office/powerpoint/2010/main" val="3765951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B1FD45-9886-4A0A-BDD8-91E075340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>
                <a:solidFill>
                  <a:srgbClr val="002060"/>
                </a:solidFill>
              </a:rPr>
              <a:t>POST-GRADOS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5FC4C40-A4F1-47D4-853B-229FEEB7C6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6934" y="1749287"/>
            <a:ext cx="8915400" cy="377762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s-ES" sz="2400" b="1" i="0" dirty="0">
                <a:solidFill>
                  <a:srgbClr val="003A73"/>
                </a:solidFill>
                <a:effectLst/>
                <a:latin typeface="Roboto" panose="02000000000000000000" pitchFamily="2" charset="0"/>
              </a:rPr>
              <a:t>Posgrado</a:t>
            </a:r>
          </a:p>
          <a:p>
            <a:pPr algn="l"/>
            <a:r>
              <a:rPr lang="es-ES" sz="2400" b="0" i="0" u="none" strike="noStrike" dirty="0">
                <a:solidFill>
                  <a:srgbClr val="34AFF4"/>
                </a:solidFill>
                <a:effectLst/>
                <a:latin typeface="Roboto" panose="02000000000000000000" pitchFamily="2" charset="0"/>
                <a:hlinkClick r:id="rId2"/>
              </a:rPr>
              <a:t> </a:t>
            </a:r>
            <a:r>
              <a:rPr lang="es-ES" sz="2400" b="0" i="0" u="none" strike="noStrike" dirty="0">
                <a:solidFill>
                  <a:srgbClr val="34AFF4"/>
                </a:solidFill>
                <a:effectLst/>
                <a:latin typeface="Roboto" panose="02000000000000000000" pitchFamily="2" charset="0"/>
              </a:rPr>
              <a:t>Maestría en Ingeniería Ambiental y Desarrollo Sustentable</a:t>
            </a:r>
            <a:br>
              <a:rPr lang="es-ES" sz="2400" b="0" i="0" dirty="0">
                <a:solidFill>
                  <a:srgbClr val="007BFF"/>
                </a:solidFill>
                <a:effectLst/>
                <a:latin typeface="Roboto" panose="02000000000000000000" pitchFamily="2" charset="0"/>
              </a:rPr>
            </a:br>
            <a:endParaRPr lang="es-ES" sz="2400" b="0" i="0" dirty="0">
              <a:solidFill>
                <a:srgbClr val="007BFF"/>
              </a:solidFill>
              <a:effectLst/>
              <a:latin typeface="Roboto" panose="02000000000000000000" pitchFamily="2" charset="0"/>
            </a:endParaRPr>
          </a:p>
          <a:p>
            <a:pPr algn="l"/>
            <a:r>
              <a:rPr lang="es-ES" sz="2400" b="0" i="0" u="none" strike="noStrike" dirty="0">
                <a:solidFill>
                  <a:srgbClr val="34AFF4"/>
                </a:solidFill>
                <a:effectLst/>
                <a:latin typeface="Roboto" panose="02000000000000000000" pitchFamily="2" charset="0"/>
              </a:rPr>
              <a:t> Especialización en Higiene y Seguridad en el Trabajo</a:t>
            </a:r>
            <a:br>
              <a:rPr lang="es-ES" sz="2400" b="0" i="0" dirty="0">
                <a:solidFill>
                  <a:srgbClr val="007BFF"/>
                </a:solidFill>
                <a:effectLst/>
                <a:latin typeface="Roboto" panose="02000000000000000000" pitchFamily="2" charset="0"/>
              </a:rPr>
            </a:br>
            <a:endParaRPr lang="es-ES" sz="2400" b="0" i="0" dirty="0">
              <a:solidFill>
                <a:srgbClr val="007BFF"/>
              </a:solidFill>
              <a:effectLst/>
              <a:latin typeface="Roboto" panose="02000000000000000000" pitchFamily="2" charset="0"/>
            </a:endParaRPr>
          </a:p>
          <a:p>
            <a:pPr marL="0" indent="0" algn="l">
              <a:buNone/>
            </a:pPr>
            <a:r>
              <a:rPr lang="es-ES" sz="2400" b="1" i="0" dirty="0">
                <a:solidFill>
                  <a:srgbClr val="003A73"/>
                </a:solidFill>
                <a:effectLst/>
                <a:latin typeface="Roboto" panose="02000000000000000000" pitchFamily="2" charset="0"/>
              </a:rPr>
              <a:t>Diplomaturas</a:t>
            </a:r>
          </a:p>
          <a:p>
            <a:pPr algn="l"/>
            <a:r>
              <a:rPr lang="es-ES" sz="2400" b="0" i="0" u="none" strike="noStrike" dirty="0">
                <a:solidFill>
                  <a:srgbClr val="34AFF4"/>
                </a:solidFill>
                <a:effectLst/>
                <a:latin typeface="Roboto" panose="02000000000000000000" pitchFamily="2" charset="0"/>
                <a:hlinkClick r:id="rId3"/>
              </a:rPr>
              <a:t> </a:t>
            </a:r>
            <a:r>
              <a:rPr lang="es-ES" sz="2400" b="0" i="0" u="none" strike="noStrike" dirty="0">
                <a:solidFill>
                  <a:srgbClr val="34AFF4"/>
                </a:solidFill>
                <a:effectLst/>
                <a:latin typeface="Roboto" panose="02000000000000000000" pitchFamily="2" charset="0"/>
              </a:rPr>
              <a:t>Diplomatura en Gestión de Riesgo Ambiental en Instalaciones Industriales</a:t>
            </a:r>
            <a:endParaRPr lang="es-ES" sz="2400" b="0" i="0" dirty="0">
              <a:solidFill>
                <a:srgbClr val="007BFF"/>
              </a:solidFill>
              <a:effectLst/>
              <a:latin typeface="Roboto" panose="02000000000000000000" pitchFamily="2" charset="0"/>
            </a:endParaRPr>
          </a:p>
          <a:p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3879434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F0DB40-C610-48CD-B1BE-217A0939B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>
                <a:solidFill>
                  <a:srgbClr val="002060"/>
                </a:solidFill>
              </a:rPr>
              <a:t>Extensión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B725BB0-DA42-4260-B245-8C0F29BA17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749287"/>
            <a:ext cx="8915400" cy="3777622"/>
          </a:xfrm>
        </p:spPr>
        <p:txBody>
          <a:bodyPr>
            <a:noAutofit/>
          </a:bodyPr>
          <a:lstStyle/>
          <a:p>
            <a:pPr algn="l"/>
            <a:r>
              <a:rPr lang="es-ES" sz="2400" b="1" i="0" dirty="0">
                <a:solidFill>
                  <a:srgbClr val="003A73"/>
                </a:solidFill>
                <a:effectLst/>
                <a:latin typeface="Roboto" panose="02000000000000000000" pitchFamily="2" charset="0"/>
              </a:rPr>
              <a:t>Proyectos Educativos</a:t>
            </a:r>
          </a:p>
          <a:p>
            <a:pPr lvl="1"/>
            <a:r>
              <a:rPr lang="es-ES" sz="2200" b="0" i="0" u="none" strike="noStrike" dirty="0">
                <a:solidFill>
                  <a:srgbClr val="34AFF4"/>
                </a:solidFill>
                <a:effectLst/>
                <a:latin typeface="Roboto" panose="02000000000000000000" pitchFamily="2" charset="0"/>
                <a:hlinkClick r:id="rId2"/>
              </a:rPr>
              <a:t> </a:t>
            </a:r>
            <a:r>
              <a:rPr lang="es-ES" sz="2200" b="0" i="0" u="none" strike="noStrike" dirty="0">
                <a:solidFill>
                  <a:srgbClr val="34AFF4"/>
                </a:solidFill>
                <a:effectLst/>
                <a:latin typeface="Roboto" panose="02000000000000000000" pitchFamily="2" charset="0"/>
              </a:rPr>
              <a:t>La Magia de la Química</a:t>
            </a:r>
            <a:br>
              <a:rPr lang="es-ES" sz="2200" b="0" i="0" dirty="0">
                <a:solidFill>
                  <a:srgbClr val="007BFF"/>
                </a:solidFill>
                <a:effectLst/>
                <a:latin typeface="Roboto" panose="02000000000000000000" pitchFamily="2" charset="0"/>
              </a:rPr>
            </a:br>
            <a:endParaRPr lang="es-ES" sz="2200" b="0" i="0" dirty="0">
              <a:solidFill>
                <a:srgbClr val="007BFF"/>
              </a:solidFill>
              <a:effectLst/>
              <a:latin typeface="Roboto" panose="02000000000000000000" pitchFamily="2" charset="0"/>
            </a:endParaRPr>
          </a:p>
          <a:p>
            <a:pPr lvl="1"/>
            <a:r>
              <a:rPr lang="es-ES" sz="2200" b="0" i="0" u="none" strike="noStrike" dirty="0">
                <a:solidFill>
                  <a:srgbClr val="34AFF4"/>
                </a:solidFill>
                <a:effectLst/>
                <a:latin typeface="Roboto" panose="02000000000000000000" pitchFamily="2" charset="0"/>
              </a:rPr>
              <a:t> Educando para un Planeta Vivo</a:t>
            </a:r>
          </a:p>
          <a:p>
            <a:pPr algn="l"/>
            <a:endParaRPr lang="es-ES" sz="2400" b="0" i="0" dirty="0">
              <a:solidFill>
                <a:srgbClr val="007BFF"/>
              </a:solidFill>
              <a:effectLst/>
              <a:latin typeface="Roboto" panose="02000000000000000000" pitchFamily="2" charset="0"/>
            </a:endParaRPr>
          </a:p>
          <a:p>
            <a:r>
              <a:rPr lang="es-ES" sz="2400" b="1" dirty="0">
                <a:solidFill>
                  <a:srgbClr val="003A73"/>
                </a:solidFill>
                <a:latin typeface="Roboto" panose="02000000000000000000" pitchFamily="2" charset="0"/>
              </a:rPr>
              <a:t>Servicios a Terceros</a:t>
            </a:r>
          </a:p>
          <a:p>
            <a:endParaRPr lang="es-ES" sz="2400" b="1" dirty="0">
              <a:solidFill>
                <a:srgbClr val="003A73"/>
              </a:solidFill>
              <a:latin typeface="Roboto" panose="02000000000000000000" pitchFamily="2" charset="0"/>
            </a:endParaRPr>
          </a:p>
          <a:p>
            <a:r>
              <a:rPr lang="es-ES" sz="2400" b="1" i="0" dirty="0">
                <a:solidFill>
                  <a:srgbClr val="003A73"/>
                </a:solidFill>
                <a:effectLst/>
                <a:latin typeface="Roboto" panose="02000000000000000000" pitchFamily="2" charset="0"/>
              </a:rPr>
              <a:t>Congresos y Jornadas</a:t>
            </a:r>
          </a:p>
          <a:p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23161380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55EF0F-A077-46E7-8B14-4814ACCA7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>
                <a:solidFill>
                  <a:srgbClr val="002060"/>
                </a:solidFill>
              </a:rPr>
              <a:t>Investigación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2035362-DA0D-47D9-91F2-8D21F53FC5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400" b="0" i="0" dirty="0">
                <a:solidFill>
                  <a:srgbClr val="003A73"/>
                </a:solidFill>
                <a:effectLst/>
                <a:latin typeface="Roboto" panose="02000000000000000000" pitchFamily="2" charset="0"/>
              </a:rPr>
              <a:t>El Departamento de Investigación Institucional de la Facultad, fue creado el 1 de Marzo de 2002, para concretar uno de los objetivos del Plan de Desarrollo Institucional: generar líneas de investigación que se correlacionaran con las exigencias curriculares y las necesidades de la región.</a:t>
            </a:r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15328104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F0DADB-30E2-41D6-A762-F6466F833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>
                <a:solidFill>
                  <a:srgbClr val="002060"/>
                </a:solidFill>
              </a:rPr>
              <a:t>Proyectos de Investigación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4D72A17-2A94-4759-9647-A6C9A5E20B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477108"/>
            <a:ext cx="8915400" cy="4756782"/>
          </a:xfrm>
        </p:spPr>
        <p:txBody>
          <a:bodyPr>
            <a:no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s-ES" sz="1500" b="0" i="0" u="none" strike="noStrike" dirty="0">
                <a:solidFill>
                  <a:srgbClr val="002060"/>
                </a:solidFill>
                <a:effectLst/>
                <a:latin typeface="Roboto" panose="02000000000000000000" pitchFamily="2" charset="0"/>
              </a:rPr>
              <a:t>Estudio de la factibilidad de aplicación a escala planta piloto, del catalizador Cr2O3 soportado en alúmina en la reducción de emisiones de NO y SO2 provenientes de fuentes fijas.</a:t>
            </a:r>
            <a:endParaRPr lang="es-ES" sz="1500" b="0" i="0" dirty="0">
              <a:solidFill>
                <a:srgbClr val="002060"/>
              </a:solidFill>
              <a:effectLst/>
              <a:latin typeface="Roboto" panose="02000000000000000000" pitchFamily="2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s-ES" sz="1500" b="0" i="0" u="none" strike="noStrike" dirty="0">
                <a:solidFill>
                  <a:srgbClr val="002060"/>
                </a:solidFill>
                <a:effectLst/>
                <a:latin typeface="Roboto" panose="02000000000000000000" pitchFamily="2" charset="0"/>
              </a:rPr>
              <a:t>Estudio teórico-experimental de la adsorción y reducción catalítica de los NOx sobre Cr2O3-Al2O3</a:t>
            </a:r>
            <a:endParaRPr lang="es-ES" sz="1500" b="0" i="0" dirty="0">
              <a:solidFill>
                <a:srgbClr val="002060"/>
              </a:solidFill>
              <a:effectLst/>
              <a:latin typeface="Roboto" panose="02000000000000000000" pitchFamily="2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s-ES" sz="1500" b="0" i="0" u="none" strike="noStrike" dirty="0">
                <a:solidFill>
                  <a:srgbClr val="002060"/>
                </a:solidFill>
                <a:effectLst/>
                <a:latin typeface="Roboto" panose="02000000000000000000" pitchFamily="2" charset="0"/>
              </a:rPr>
              <a:t>Caracterización de la disponibilidad y calidad de acuíferos superficiales y subterráneos de áreas significativas de la cuenca del río Carcarañá.</a:t>
            </a:r>
            <a:endParaRPr lang="es-ES" sz="1500" b="0" i="0" dirty="0">
              <a:solidFill>
                <a:srgbClr val="002060"/>
              </a:solidFill>
              <a:effectLst/>
              <a:latin typeface="Roboto" panose="02000000000000000000" pitchFamily="2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s-ES" sz="1500" b="0" i="0" u="none" strike="noStrike" dirty="0">
                <a:solidFill>
                  <a:srgbClr val="002060"/>
                </a:solidFill>
                <a:effectLst/>
                <a:latin typeface="Roboto" panose="02000000000000000000" pitchFamily="2" charset="0"/>
              </a:rPr>
              <a:t>Análisis y predicción de variables medioambientales. Efectos y aplicaciones en estudios de Impacto Ambiental.</a:t>
            </a:r>
            <a:endParaRPr lang="es-ES" sz="1500" b="0" i="0" dirty="0">
              <a:solidFill>
                <a:srgbClr val="002060"/>
              </a:solidFill>
              <a:effectLst/>
              <a:latin typeface="Roboto" panose="02000000000000000000" pitchFamily="2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s-ES" sz="1500" b="0" i="0" u="none" strike="noStrike" dirty="0">
                <a:solidFill>
                  <a:srgbClr val="002060"/>
                </a:solidFill>
                <a:effectLst/>
                <a:latin typeface="Roboto" panose="02000000000000000000" pitchFamily="2" charset="0"/>
              </a:rPr>
              <a:t>Propiedades de la vegetación nativa aplicables a la biorremediación.</a:t>
            </a:r>
            <a:endParaRPr lang="es-ES" sz="1500" b="0" i="0" dirty="0">
              <a:solidFill>
                <a:srgbClr val="002060"/>
              </a:solidFill>
              <a:effectLst/>
              <a:latin typeface="Roboto" panose="02000000000000000000" pitchFamily="2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s-ES" sz="1500" b="0" i="0" u="none" strike="noStrike" dirty="0">
                <a:solidFill>
                  <a:srgbClr val="002060"/>
                </a:solidFill>
                <a:effectLst/>
                <a:latin typeface="Roboto" panose="02000000000000000000" pitchFamily="2" charset="0"/>
              </a:rPr>
              <a:t>Caracterización de la cinética de remediación de metales pesados en aguas naturales utilizando bioadsorbentes</a:t>
            </a:r>
            <a:endParaRPr lang="es-ES" sz="1500" b="0" i="0" dirty="0">
              <a:solidFill>
                <a:srgbClr val="002060"/>
              </a:solidFill>
              <a:effectLst/>
              <a:latin typeface="Roboto" panose="02000000000000000000" pitchFamily="2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s-ES" sz="1500" b="0" i="0" u="none" strike="noStrike" dirty="0">
                <a:solidFill>
                  <a:srgbClr val="002060"/>
                </a:solidFill>
                <a:effectLst/>
                <a:latin typeface="Roboto" panose="02000000000000000000" pitchFamily="2" charset="0"/>
              </a:rPr>
              <a:t>Recuperación de plásticos residuales para la conformación de placas livianas para la construcción de viviendas económicas sustentables.</a:t>
            </a:r>
            <a:endParaRPr lang="es-ES" sz="1500" b="0" i="0" dirty="0">
              <a:solidFill>
                <a:srgbClr val="002060"/>
              </a:solidFill>
              <a:effectLst/>
              <a:latin typeface="Roboto" panose="02000000000000000000" pitchFamily="2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s-ES" sz="1500" b="0" i="0" u="none" strike="noStrike" dirty="0">
                <a:solidFill>
                  <a:srgbClr val="002060"/>
                </a:solidFill>
                <a:effectLst/>
                <a:latin typeface="Roboto" panose="02000000000000000000" pitchFamily="2" charset="0"/>
              </a:rPr>
              <a:t>Marginalidad urbana y organizaciones de la sociedad civil en el barrio San Francisquito de la ciudad de Rosario.</a:t>
            </a:r>
            <a:endParaRPr lang="es-ES" sz="1500" b="0" i="0" dirty="0">
              <a:solidFill>
                <a:srgbClr val="002060"/>
              </a:solidFill>
              <a:effectLst/>
              <a:latin typeface="Roboto" panose="02000000000000000000" pitchFamily="2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s-ES" sz="1500" b="0" i="0" u="none" strike="noStrike" dirty="0">
                <a:solidFill>
                  <a:srgbClr val="002060"/>
                </a:solidFill>
                <a:effectLst/>
                <a:latin typeface="Roboto" panose="02000000000000000000" pitchFamily="2" charset="0"/>
              </a:rPr>
              <a:t>Caracterización experimental y teórica de Biopolímeros y Polímeros de interés tecnológico.</a:t>
            </a:r>
            <a:br>
              <a:rPr lang="es-ES" sz="1500" b="0" i="0" dirty="0">
                <a:solidFill>
                  <a:srgbClr val="002060"/>
                </a:solidFill>
                <a:effectLst/>
                <a:latin typeface="Roboto" panose="02000000000000000000" pitchFamily="2" charset="0"/>
              </a:rPr>
            </a:br>
            <a:r>
              <a:rPr lang="es-ES" sz="1500" b="0" i="0" dirty="0">
                <a:solidFill>
                  <a:srgbClr val="002060"/>
                </a:solidFill>
                <a:effectLst/>
                <a:latin typeface="Roboto" panose="02000000000000000000" pitchFamily="2" charset="0"/>
              </a:rPr>
              <a:t> </a:t>
            </a:r>
          </a:p>
          <a:p>
            <a:endParaRPr lang="es-AR" sz="1500" dirty="0"/>
          </a:p>
        </p:txBody>
      </p:sp>
    </p:spTree>
    <p:extLst>
      <p:ext uri="{BB962C8B-B14F-4D97-AF65-F5344CB8AC3E}">
        <p14:creationId xmlns:p14="http://schemas.microsoft.com/office/powerpoint/2010/main" val="2879636776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113</TotalTime>
  <Words>876</Words>
  <Application>Microsoft Office PowerPoint</Application>
  <PresentationFormat>Panorámica</PresentationFormat>
  <Paragraphs>84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20" baseType="lpstr">
      <vt:lpstr>Arial</vt:lpstr>
      <vt:lpstr>Cabin</vt:lpstr>
      <vt:lpstr>Catamaran</vt:lpstr>
      <vt:lpstr>Century Gothic</vt:lpstr>
      <vt:lpstr>lato</vt:lpstr>
      <vt:lpstr>Roboto</vt:lpstr>
      <vt:lpstr>Wingdings 3</vt:lpstr>
      <vt:lpstr>Espiral</vt:lpstr>
      <vt:lpstr>Facultad de Química e Ingeniería del Rosario</vt:lpstr>
      <vt:lpstr>Facultad de Química e Ingeniería del Rosario</vt:lpstr>
      <vt:lpstr>QS Latin America University Rankings 2022 UNIVERSIDADES ARGENTINAS</vt:lpstr>
      <vt:lpstr>UCA en números</vt:lpstr>
      <vt:lpstr>CARRERAS</vt:lpstr>
      <vt:lpstr>POST-GRADOS</vt:lpstr>
      <vt:lpstr>Extensión</vt:lpstr>
      <vt:lpstr>Investigación</vt:lpstr>
      <vt:lpstr>Proyectos de Investigación</vt:lpstr>
      <vt:lpstr>Proyectos de Investigación</vt:lpstr>
      <vt:lpstr>Novedades</vt:lpstr>
      <vt:lpstr>INGEBIO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Fernando Valle</dc:creator>
  <cp:lastModifiedBy>Fernando Valle</cp:lastModifiedBy>
  <cp:revision>43</cp:revision>
  <dcterms:created xsi:type="dcterms:W3CDTF">2022-04-27T05:59:37Z</dcterms:created>
  <dcterms:modified xsi:type="dcterms:W3CDTF">2022-04-27T07:52:59Z</dcterms:modified>
</cp:coreProperties>
</file>