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4846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337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95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5049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1386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3436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10982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27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1576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4833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22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355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7058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2897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593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8521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9FAF7-A7D1-4D79-9097-BC7E631E409F}" type="datetimeFigureOut">
              <a:rPr lang="es-AR" smtClean="0"/>
              <a:t>27/4/2022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8C4DC9-ECBA-499E-B43C-12FC1035A441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922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ca.edu.ar/es/facultades/facultad-de-quimica-e-ingenieria-del-rosario/posgrado-online/diplomatura-en-gestion-de-riesgo-ambiental-en-instalaciones-industriales" TargetMode="External"/><Relationship Id="rId2" Type="http://schemas.openxmlformats.org/officeDocument/2006/relationships/hyperlink" Target="https://uca.edu.ar/es/facultades/facultad-de-quimica-e-ingenieria-del-rosario/maestria/maestria-en-ingenieria-ambiental-y-desarrollo-sustentab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ca.edu.ar/es/facultad-de-quimica-e-ingenieria-del-rosario/extension-x/proyectos-educativos/la-magia-de-la-quimic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06B10-75BC-4DF3-9FDC-0AC70DA8A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Facultad de Química e Ingeniería del Rosario</a:t>
            </a:r>
            <a:endParaRPr lang="es-A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B127A9-F8AD-4CE6-8721-C8E204B8D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3" y="1007346"/>
            <a:ext cx="2896488" cy="12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2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0DADB-30E2-41D6-A762-F6466F83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Proyectos de 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D72A17-2A94-4759-9647-A6C9A5E20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22363"/>
            <a:ext cx="8915400" cy="5289452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Procesamiento, modificación y caracterización de biopolímeros y polímeros de interés tecnológico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Optimización de Redes Inalámbricas de uso Comunitario.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Monitoreo y Análisis de Condiciones de Higiene y Seguridad en Entornos Industriales usando Redes de Sensores Inalámbricos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Secado industrial de granos de origen agrícola. Estudio de la transferencia de masa y energía en los procesos de poscosecha.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Mejora de la enseñanza de las ciencias en las carreras de Ingeniería mediante la búsqueda personalizada de recursos educativos.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Combinación de modelado molecular y métodos de inteligencia artificial para el desarrollo de herramientas predictivas de propiedades fisicoquímicas y biológicas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Caracterización fisicoquímica de péptidos obtenidos por hidrólisis de proteínas vegetales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Análisis de la eficiencia técnica de programas públicos y privados de desarrollo empresarial. Un enfoque desde el Análisis Envolvente de Datos en la evaluación de los factores clave para el diseño de programas de desarrollo empresarial.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6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Propuesta de un sistema de gestión integral de residuos informáticos: Análisis y Optimización</a:t>
            </a:r>
            <a:endParaRPr lang="es-ES" sz="16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4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88CD9-D808-480A-BFCE-CA2739DD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Novedades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B2F931-98BD-45D9-8593-EB6B787C6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63757"/>
            <a:ext cx="8915400" cy="4670133"/>
          </a:xfrm>
        </p:spPr>
        <p:txBody>
          <a:bodyPr>
            <a:noAutofit/>
          </a:bodyPr>
          <a:lstStyle/>
          <a:p>
            <a:r>
              <a:rPr lang="es-AR" sz="2000" dirty="0">
                <a:solidFill>
                  <a:srgbClr val="002060"/>
                </a:solidFill>
              </a:rPr>
              <a:t>Biblioteca mas de 500.000 libros</a:t>
            </a:r>
          </a:p>
          <a:p>
            <a:r>
              <a:rPr lang="es-AR" sz="2000" dirty="0">
                <a:solidFill>
                  <a:srgbClr val="002060"/>
                </a:solidFill>
              </a:rPr>
              <a:t>Incorporación al Sistema ALMA – Plataforma de Servicios de Bibliotecas Mundial </a:t>
            </a:r>
          </a:p>
          <a:p>
            <a:r>
              <a:rPr lang="es-AR" sz="2000" dirty="0">
                <a:solidFill>
                  <a:srgbClr val="002060"/>
                </a:solidFill>
              </a:rPr>
              <a:t>Mas de 50 empresas en proyectos de Investigación y transformación</a:t>
            </a:r>
          </a:p>
          <a:p>
            <a:r>
              <a:rPr lang="es-AR" sz="2000" dirty="0">
                <a:solidFill>
                  <a:srgbClr val="002060"/>
                </a:solidFill>
              </a:rPr>
              <a:t>Incorporación de nuevas carreras en el Campus Rosario</a:t>
            </a:r>
          </a:p>
          <a:p>
            <a:r>
              <a:rPr lang="es-AR" sz="2000" dirty="0">
                <a:solidFill>
                  <a:srgbClr val="002060"/>
                </a:solidFill>
              </a:rPr>
              <a:t>INGEBIO – Instituto de investigación Conicet-UCA</a:t>
            </a:r>
          </a:p>
          <a:p>
            <a:r>
              <a:rPr lang="es-AR" sz="2000" dirty="0">
                <a:solidFill>
                  <a:srgbClr val="002060"/>
                </a:solidFill>
              </a:rPr>
              <a:t>Centro de Desarrollo y Aceleración Tecnológica (Edificio 4)</a:t>
            </a:r>
          </a:p>
          <a:p>
            <a:pPr lvl="1"/>
            <a:r>
              <a:rPr lang="es-AR" sz="2000" dirty="0">
                <a:solidFill>
                  <a:srgbClr val="002060"/>
                </a:solidFill>
              </a:rPr>
              <a:t>Metabólica S.A. - INMET</a:t>
            </a:r>
          </a:p>
          <a:p>
            <a:pPr lvl="1"/>
            <a:r>
              <a:rPr lang="es-AR" sz="2000" dirty="0">
                <a:solidFill>
                  <a:srgbClr val="002060"/>
                </a:solidFill>
              </a:rPr>
              <a:t>MICHROMA (Silicon Valley)</a:t>
            </a:r>
          </a:p>
          <a:p>
            <a:r>
              <a:rPr lang="es-AR" sz="2000" dirty="0">
                <a:solidFill>
                  <a:srgbClr val="002060"/>
                </a:solidFill>
              </a:rPr>
              <a:t>Ranking QS – UCA número 1 en empleabilidad.</a:t>
            </a:r>
          </a:p>
        </p:txBody>
      </p:sp>
    </p:spTree>
    <p:extLst>
      <p:ext uri="{BB962C8B-B14F-4D97-AF65-F5344CB8AC3E}">
        <p14:creationId xmlns:p14="http://schemas.microsoft.com/office/powerpoint/2010/main" val="384702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E930E-471E-46AC-997A-C15B03EE8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INGEBIO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8B65E3-C553-44FC-8366-A77095DB9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630" y="1540188"/>
            <a:ext cx="9205222" cy="51389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i="0" dirty="0">
                <a:solidFill>
                  <a:srgbClr val="002060"/>
                </a:solidFill>
                <a:effectLst/>
                <a:latin typeface="Catamaran"/>
              </a:rPr>
              <a:t>Proyecto de UCA Rosario financiado por la Provincia de Santa Fe</a:t>
            </a:r>
            <a:endParaRPr lang="es-ES" sz="2000" b="0" i="0" dirty="0">
              <a:solidFill>
                <a:srgbClr val="002060"/>
              </a:solidFill>
              <a:effectLst/>
              <a:latin typeface="Cabin"/>
            </a:endParaRPr>
          </a:p>
          <a:p>
            <a:pPr algn="l"/>
            <a:r>
              <a:rPr lang="es-ES" sz="2000" b="0" i="0" dirty="0">
                <a:solidFill>
                  <a:srgbClr val="002060"/>
                </a:solidFill>
                <a:effectLst/>
                <a:latin typeface="Cabin"/>
              </a:rPr>
              <a:t>La Universidad Católica Argentina – Sede Rosario obtuvo, en el marco de la convocatoria CDAT 2021, una importante financiación para la creación y consolidación de empresas de base tecnológica, acelerar su crecimiento y viabilizar proyectos empresariales innovadores a través de infraestructura tecnológica y apoyo técnico, comercial.</a:t>
            </a:r>
          </a:p>
          <a:p>
            <a:pPr algn="l"/>
            <a:r>
              <a:rPr lang="es-ES" sz="2000" b="0" i="0" dirty="0">
                <a:solidFill>
                  <a:srgbClr val="002060"/>
                </a:solidFill>
                <a:effectLst/>
                <a:latin typeface="Cabin"/>
              </a:rPr>
              <a:t>Dicha convocatoria, realizada por el Ministerio de Producción, Ciencia y Tecnología de la Provincia de Santa Fe, está destinada a ampliar las capacidades para Centros de Desarrollo y Aceleración de Tecnologías.</a:t>
            </a:r>
            <a:r>
              <a:rPr lang="es-ES" sz="2000" b="0" i="0" dirty="0">
                <a:solidFill>
                  <a:srgbClr val="5E5E5E"/>
                </a:solidFill>
                <a:effectLst/>
                <a:latin typeface="Cabin"/>
              </a:rPr>
              <a:t> </a:t>
            </a:r>
          </a:p>
          <a:p>
            <a:pPr algn="l"/>
            <a:r>
              <a:rPr lang="es-ES" sz="2000" b="0" i="0" dirty="0">
                <a:solidFill>
                  <a:srgbClr val="002060"/>
                </a:solidFill>
                <a:effectLst/>
                <a:latin typeface="Cabin"/>
              </a:rPr>
              <a:t>De esta forma, la UCA incrementará su participación en el ecosistema emprendedor, brindando su potencia académica en sus diferentes áreas de conocimiento y realizando una valiosa una oferta de servicios a través de su Unidad de Vinculación Tecnológica (UVT) – UCAtec mediante la búsqueda de financiamiento, formulación de planes de negocio o capacitaciones.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24960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BFD5A-D1BA-4E6A-8E90-5E7BD821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Facultad de Química e Ingeniería del Rosario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BB5D77-E336-4AF9-9A1E-39CA355B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s-ES" dirty="0">
                <a:solidFill>
                  <a:srgbClr val="003A73"/>
                </a:solidFill>
                <a:latin typeface="Roboto" panose="02000000000000000000" pitchFamily="2" charset="0"/>
              </a:rPr>
              <a:t>F</a:t>
            </a:r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undada por la Orden Franciscana como Escuela Superior de Química, en la ciudad de San Lorenzo, el 26 de Abril de 1963, en las aulas del histórico Colegio "San Carlos". </a:t>
            </a:r>
          </a:p>
          <a:p>
            <a:pPr algn="l"/>
            <a:endParaRPr lang="es-ES" b="0" i="0" dirty="0">
              <a:solidFill>
                <a:srgbClr val="003A73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Fue anexa a la Pontificia Universidad Católica "Santa María de los Buenos Aires", bajo la denominación de Facultad Católica de Química e Ingeniería “Fray Rogelio Bacon” hasta el año 2004.</a:t>
            </a:r>
          </a:p>
          <a:p>
            <a:pPr algn="l"/>
            <a:endParaRPr lang="es-ES" b="0" i="0" dirty="0">
              <a:solidFill>
                <a:srgbClr val="003A73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En Octubre de 2005, culmina su período de anexión, con dependencia directa de la </a:t>
            </a:r>
            <a:r>
              <a:rPr lang="es-ES" b="1" i="0" dirty="0">
                <a:solidFill>
                  <a:srgbClr val="023289"/>
                </a:solidFill>
                <a:effectLst/>
                <a:latin typeface="Roboto" panose="02000000000000000000" pitchFamily="2" charset="0"/>
              </a:rPr>
              <a:t>Pontificia Universidad Católica Argentina</a:t>
            </a:r>
            <a:r>
              <a:rPr lang="es-ES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; designándosele actualmente con la denominación: </a:t>
            </a:r>
            <a:r>
              <a:rPr lang="es-ES" b="1" i="0" dirty="0">
                <a:solidFill>
                  <a:srgbClr val="023289"/>
                </a:solidFill>
                <a:effectLst/>
                <a:latin typeface="Roboto" panose="02000000000000000000" pitchFamily="2" charset="0"/>
              </a:rPr>
              <a:t>Facultad de Química e Ingeniería del Rosario , Pontificia Universidad Católica Argentina.</a:t>
            </a:r>
            <a:endParaRPr lang="es-ES" b="0" i="0" dirty="0">
              <a:solidFill>
                <a:srgbClr val="003A73"/>
              </a:solidFill>
              <a:effectLst/>
              <a:latin typeface="Roboto" panose="02000000000000000000" pitchFamily="2" charset="0"/>
            </a:endParaRPr>
          </a:p>
          <a:p>
            <a:endParaRPr lang="es-ES" b="0" i="0" dirty="0">
              <a:solidFill>
                <a:srgbClr val="003A73"/>
              </a:solidFill>
              <a:effectLst/>
              <a:latin typeface="Roboto" panose="02000000000000000000" pitchFamily="2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82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7EC90-47A2-416F-A6EE-4606B170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2" y="365125"/>
            <a:ext cx="8890781" cy="122011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0" dirty="0">
                <a:solidFill>
                  <a:srgbClr val="464547"/>
                </a:solidFill>
                <a:effectLst/>
                <a:latin typeface="lato" panose="020F0502020204030203" pitchFamily="34" charset="0"/>
              </a:rPr>
              <a:t>QS Latin America University Rankings 2022</a:t>
            </a:r>
            <a:br>
              <a:rPr lang="en-US" sz="4000" b="1" i="0" dirty="0">
                <a:solidFill>
                  <a:srgbClr val="464547"/>
                </a:solidFill>
                <a:effectLst/>
                <a:latin typeface="lato" panose="020F0502020204030203" pitchFamily="34" charset="0"/>
              </a:rPr>
            </a:br>
            <a:r>
              <a:rPr lang="en-US" sz="2200" b="1" i="0" dirty="0">
                <a:solidFill>
                  <a:srgbClr val="464547"/>
                </a:solidFill>
                <a:effectLst/>
                <a:latin typeface="lato" panose="020F0502020204030203" pitchFamily="34" charset="0"/>
              </a:rPr>
              <a:t>UNIVERSIDADES ARGENTINAS</a:t>
            </a:r>
            <a:endParaRPr lang="es-AR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EB7D319-937F-47B5-BAA6-A57013BD4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757" y="1381892"/>
            <a:ext cx="9253700" cy="511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2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7EC90-47A2-416F-A6EE-4606B170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2" y="365125"/>
            <a:ext cx="8890781" cy="1220113"/>
          </a:xfrm>
        </p:spPr>
        <p:txBody>
          <a:bodyPr>
            <a:normAutofit/>
          </a:bodyPr>
          <a:lstStyle/>
          <a:p>
            <a:pPr algn="ctr"/>
            <a:r>
              <a:rPr lang="en-US" b="1" i="0" dirty="0">
                <a:solidFill>
                  <a:srgbClr val="002060"/>
                </a:solidFill>
                <a:effectLst/>
                <a:latin typeface="lato" panose="020F0502020204030203" pitchFamily="34" charset="0"/>
              </a:rPr>
              <a:t>UCA en </a:t>
            </a:r>
            <a:r>
              <a:rPr lang="en-US" b="1" dirty="0">
                <a:solidFill>
                  <a:srgbClr val="002060"/>
                </a:solidFill>
                <a:latin typeface="lato" panose="020F0502020204030203" pitchFamily="34" charset="0"/>
              </a:rPr>
              <a:t>n</a:t>
            </a:r>
            <a:r>
              <a:rPr lang="en-US" b="1" i="0" dirty="0">
                <a:solidFill>
                  <a:srgbClr val="002060"/>
                </a:solidFill>
                <a:effectLst/>
                <a:latin typeface="lato" panose="020F0502020204030203" pitchFamily="34" charset="0"/>
              </a:rPr>
              <a:t>úmeros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F92C7FC-5B67-472E-8582-EE753A763262}"/>
              </a:ext>
            </a:extLst>
          </p:cNvPr>
          <p:cNvSpPr txBox="1"/>
          <p:nvPr/>
        </p:nvSpPr>
        <p:spPr>
          <a:xfrm>
            <a:off x="2252871" y="1691561"/>
            <a:ext cx="852114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sz="2000" b="1" dirty="0"/>
          </a:p>
          <a:p>
            <a:r>
              <a:rPr lang="es-ES" sz="2000" b="1" dirty="0">
                <a:solidFill>
                  <a:srgbClr val="002060"/>
                </a:solidFill>
              </a:rPr>
              <a:t>103 carreras de grado, cortas y ciclos, </a:t>
            </a:r>
          </a:p>
          <a:p>
            <a:endParaRPr lang="es-ES" sz="2000" b="1" dirty="0">
              <a:solidFill>
                <a:srgbClr val="002060"/>
              </a:solidFill>
            </a:endParaRPr>
          </a:p>
          <a:p>
            <a:endParaRPr lang="es-ES" sz="2000" b="1" dirty="0">
              <a:solidFill>
                <a:srgbClr val="002060"/>
              </a:solidFill>
            </a:endParaRPr>
          </a:p>
          <a:p>
            <a:r>
              <a:rPr lang="es-ES" sz="2000" b="1" dirty="0">
                <a:solidFill>
                  <a:srgbClr val="002060"/>
                </a:solidFill>
              </a:rPr>
              <a:t>530 posgrados y cursos de extensión.</a:t>
            </a:r>
          </a:p>
          <a:p>
            <a:endParaRPr lang="es-ES" sz="2000" b="1" dirty="0">
              <a:solidFill>
                <a:srgbClr val="002060"/>
              </a:solidFill>
            </a:endParaRPr>
          </a:p>
          <a:p>
            <a:endParaRPr lang="es-ES" sz="2000" b="1" dirty="0">
              <a:solidFill>
                <a:srgbClr val="002060"/>
              </a:solidFill>
            </a:endParaRPr>
          </a:p>
          <a:p>
            <a:r>
              <a:rPr lang="es-ES" sz="2000" b="1" dirty="0">
                <a:solidFill>
                  <a:srgbClr val="002060"/>
                </a:solidFill>
              </a:rPr>
              <a:t>18297 alumnos de carreras de grado y posgrado</a:t>
            </a:r>
          </a:p>
          <a:p>
            <a:endParaRPr lang="es-ES" sz="2000" b="1" dirty="0">
              <a:solidFill>
                <a:srgbClr val="002060"/>
              </a:solidFill>
            </a:endParaRPr>
          </a:p>
          <a:p>
            <a:endParaRPr lang="es-ES" sz="2000" b="1" dirty="0">
              <a:solidFill>
                <a:srgbClr val="002060"/>
              </a:solidFill>
            </a:endParaRPr>
          </a:p>
          <a:p>
            <a:r>
              <a:rPr lang="es-ES" sz="2000" b="1" dirty="0">
                <a:solidFill>
                  <a:srgbClr val="002060"/>
                </a:solidFill>
              </a:rPr>
              <a:t>4114 docentes</a:t>
            </a:r>
          </a:p>
          <a:p>
            <a:endParaRPr lang="es-ES" sz="2000" b="1" dirty="0">
              <a:solidFill>
                <a:srgbClr val="002060"/>
              </a:solidFill>
            </a:endParaRPr>
          </a:p>
          <a:p>
            <a:endParaRPr lang="es-ES" sz="2000" b="1" dirty="0">
              <a:solidFill>
                <a:srgbClr val="002060"/>
              </a:solidFill>
            </a:endParaRPr>
          </a:p>
          <a:p>
            <a:r>
              <a:rPr lang="es-ES" sz="2000" b="1" dirty="0">
                <a:solidFill>
                  <a:srgbClr val="002060"/>
                </a:solidFill>
              </a:rPr>
              <a:t>84454 graduados</a:t>
            </a:r>
            <a:endParaRPr lang="es-A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5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CBF21-03AC-45C6-ACB4-C7AA118F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CARRERAS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A47D01-1590-486B-96D0-66074FAA2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907" y="1626704"/>
            <a:ext cx="8915400" cy="4070456"/>
          </a:xfrm>
        </p:spPr>
        <p:txBody>
          <a:bodyPr>
            <a:noAutofit/>
          </a:bodyPr>
          <a:lstStyle/>
          <a:p>
            <a:r>
              <a:rPr lang="es-ES" sz="2000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A lo largo de todos estos años, diferentes carreras de grado y posgrado surgieron como respuesta a las demandas regionales y nacionales.</a:t>
            </a:r>
          </a:p>
          <a:p>
            <a:endParaRPr lang="es-ES" sz="2000" b="0" i="0" dirty="0">
              <a:solidFill>
                <a:srgbClr val="003A73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Ingeniería Ambiental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Ingeniería Industrial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Ingeniería Química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Licenciatura en Higiene y Seguridad en el Trabajo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Técnico Universitario en Producción Agropecuaria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Técnico Universitario Industrial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2"/>
            <a:r>
              <a:rPr lang="es-ES" sz="20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Diplomatura en Programación</a:t>
            </a:r>
            <a:endParaRPr lang="es-ES" sz="20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76595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1FD45-9886-4A0A-BDD8-91E07534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POST-GRADOS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C4C40-A4F1-47D4-853B-229FEEB7C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934" y="1749287"/>
            <a:ext cx="8915400" cy="377762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s-ES" sz="2400" b="1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Posgrado</a:t>
            </a:r>
          </a:p>
          <a:p>
            <a:pPr algn="l"/>
            <a:r>
              <a:rPr lang="es-ES" sz="24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  <a:hlinkClick r:id="rId2"/>
              </a:rPr>
              <a:t> </a:t>
            </a:r>
            <a:r>
              <a:rPr lang="es-ES" sz="24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Maestría en Ingeniería Ambiental y Desarrollo Sustentable</a:t>
            </a:r>
            <a:br>
              <a:rPr lang="es-ES" sz="2400" b="0" i="0" dirty="0">
                <a:solidFill>
                  <a:srgbClr val="007BFF"/>
                </a:solidFill>
                <a:effectLst/>
                <a:latin typeface="Roboto" panose="02000000000000000000" pitchFamily="2" charset="0"/>
              </a:rPr>
            </a:br>
            <a:endParaRPr lang="es-ES" sz="24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algn="l"/>
            <a:r>
              <a:rPr lang="es-ES" sz="24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Especialización en Higiene y Seguridad en el Trabajo</a:t>
            </a:r>
            <a:br>
              <a:rPr lang="es-ES" sz="2400" b="0" i="0" dirty="0">
                <a:solidFill>
                  <a:srgbClr val="007BFF"/>
                </a:solidFill>
                <a:effectLst/>
                <a:latin typeface="Roboto" panose="02000000000000000000" pitchFamily="2" charset="0"/>
              </a:rPr>
            </a:br>
            <a:endParaRPr lang="es-ES" sz="24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marL="0" indent="0" algn="l">
              <a:buNone/>
            </a:pPr>
            <a:r>
              <a:rPr lang="es-ES" sz="2400" b="1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Diplomaturas</a:t>
            </a:r>
          </a:p>
          <a:p>
            <a:pPr algn="l"/>
            <a:r>
              <a:rPr lang="es-ES" sz="24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  <a:hlinkClick r:id="rId3"/>
              </a:rPr>
              <a:t> </a:t>
            </a:r>
            <a:r>
              <a:rPr lang="es-ES" sz="24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Diplomatura en Gestión de Riesgo Ambiental en Instalaciones Industriales</a:t>
            </a:r>
            <a:endParaRPr lang="es-ES" sz="24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87943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0DB40-C610-48CD-B1BE-217A0939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Extensión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725BB0-DA42-4260-B245-8C0F29BA1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9287"/>
            <a:ext cx="8915400" cy="3777622"/>
          </a:xfrm>
        </p:spPr>
        <p:txBody>
          <a:bodyPr>
            <a:noAutofit/>
          </a:bodyPr>
          <a:lstStyle/>
          <a:p>
            <a:pPr algn="l"/>
            <a:r>
              <a:rPr lang="es-ES" sz="2400" b="1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Proyectos Educativos</a:t>
            </a:r>
          </a:p>
          <a:p>
            <a:pPr lvl="1"/>
            <a:r>
              <a:rPr lang="es-ES" sz="22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  <a:hlinkClick r:id="rId2"/>
              </a:rPr>
              <a:t> </a:t>
            </a:r>
            <a:r>
              <a:rPr lang="es-ES" sz="22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La Magia de la Química</a:t>
            </a:r>
            <a:br>
              <a:rPr lang="es-ES" sz="2200" b="0" i="0" dirty="0">
                <a:solidFill>
                  <a:srgbClr val="007BFF"/>
                </a:solidFill>
                <a:effectLst/>
                <a:latin typeface="Roboto" panose="02000000000000000000" pitchFamily="2" charset="0"/>
              </a:rPr>
            </a:br>
            <a:endParaRPr lang="es-ES" sz="22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pPr lvl="1"/>
            <a:r>
              <a:rPr lang="es-ES" sz="2200" b="0" i="0" u="none" strike="noStrike" dirty="0">
                <a:solidFill>
                  <a:srgbClr val="34AFF4"/>
                </a:solidFill>
                <a:effectLst/>
                <a:latin typeface="Roboto" panose="02000000000000000000" pitchFamily="2" charset="0"/>
              </a:rPr>
              <a:t> Educando para un Planeta Vivo</a:t>
            </a:r>
          </a:p>
          <a:p>
            <a:pPr algn="l"/>
            <a:endParaRPr lang="es-ES" sz="2400" b="0" i="0" dirty="0">
              <a:solidFill>
                <a:srgbClr val="007BFF"/>
              </a:solidFill>
              <a:effectLst/>
              <a:latin typeface="Roboto" panose="02000000000000000000" pitchFamily="2" charset="0"/>
            </a:endParaRPr>
          </a:p>
          <a:p>
            <a:r>
              <a:rPr lang="es-ES" sz="2400" b="1" dirty="0">
                <a:solidFill>
                  <a:srgbClr val="003A73"/>
                </a:solidFill>
                <a:latin typeface="Roboto" panose="02000000000000000000" pitchFamily="2" charset="0"/>
              </a:rPr>
              <a:t>Servicios a Terceros</a:t>
            </a:r>
          </a:p>
          <a:p>
            <a:endParaRPr lang="es-ES" sz="2400" b="1" dirty="0">
              <a:solidFill>
                <a:srgbClr val="003A73"/>
              </a:solidFill>
              <a:latin typeface="Roboto" panose="02000000000000000000" pitchFamily="2" charset="0"/>
            </a:endParaRPr>
          </a:p>
          <a:p>
            <a:r>
              <a:rPr lang="es-ES" sz="2400" b="1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Congresos y Jornadas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31613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5EF0F-A077-46E7-8B14-4814ACCA7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035362-DA0D-47D9-91F2-8D21F53F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0" i="0" dirty="0">
                <a:solidFill>
                  <a:srgbClr val="003A73"/>
                </a:solidFill>
                <a:effectLst/>
                <a:latin typeface="Roboto" panose="02000000000000000000" pitchFamily="2" charset="0"/>
              </a:rPr>
              <a:t>El Departamento de Investigación Institucional de la Facultad, fue creado el 1 de Marzo de 2002, para concretar uno de los objetivos del Plan de Desarrollo Institucional: generar líneas de investigación que se correlacionaran con las exigencias curriculares y las necesidades de la región.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53281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0DADB-30E2-41D6-A762-F6466F83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2060"/>
                </a:solidFill>
              </a:rPr>
              <a:t>Proyectos de 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D72A17-2A94-4759-9647-A6C9A5E20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77108"/>
            <a:ext cx="8915400" cy="4756782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Estudio de la factibilidad de aplicación a escala planta piloto, del catalizador Cr2O3 soportado en alúmina en la reducción de emisiones de NO y SO2 provenientes de fuentes fijas.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Estudio teórico-experimental de la adsorción y reducción catalítica de los NOx sobre Cr2O3-Al2O3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Caracterización de la disponibilidad y calidad de acuíferos superficiales y subterráneos de áreas significativas de la cuenca del río Carcarañá.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Análisis y predicción de variables medioambientales. Efectos y aplicaciones en estudios de Impacto Ambiental.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Propiedades de la vegetación nativa aplicables a la biorremediación.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Caracterización de la cinética de remediación de metales pesados en aguas naturales utilizando bioadsorbentes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Recuperación de plásticos residuales para la conformación de placas livianas para la construcción de viviendas económicas sustentables.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Marginalidad urbana y organizaciones de la sociedad civil en el barrio San Francisquito de la ciudad de Rosario.</a:t>
            </a:r>
            <a:endParaRPr lang="es-ES" sz="1500" b="0" i="0" dirty="0">
              <a:solidFill>
                <a:srgbClr val="002060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500" b="0" i="0" u="none" strike="noStrike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Caracterización experimental y teórica de Biopolímeros y Polímeros de interés tecnológico.</a:t>
            </a:r>
            <a:br>
              <a:rPr lang="es-ES" sz="1500" b="0" i="0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</a:br>
            <a:r>
              <a:rPr lang="es-ES" sz="1500" b="0" i="0" dirty="0">
                <a:solidFill>
                  <a:srgbClr val="002060"/>
                </a:solidFill>
                <a:effectLst/>
                <a:latin typeface="Roboto" panose="02000000000000000000" pitchFamily="2" charset="0"/>
              </a:rPr>
              <a:t> </a:t>
            </a:r>
          </a:p>
          <a:p>
            <a:endParaRPr lang="es-AR" sz="1500" dirty="0"/>
          </a:p>
        </p:txBody>
      </p:sp>
    </p:spTree>
    <p:extLst>
      <p:ext uri="{BB962C8B-B14F-4D97-AF65-F5344CB8AC3E}">
        <p14:creationId xmlns:p14="http://schemas.microsoft.com/office/powerpoint/2010/main" val="287963677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876</Words>
  <Application>Microsoft Office PowerPoint</Application>
  <PresentationFormat>Panorámica</PresentationFormat>
  <Paragraphs>84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Cabin</vt:lpstr>
      <vt:lpstr>Catamaran</vt:lpstr>
      <vt:lpstr>Century Gothic</vt:lpstr>
      <vt:lpstr>lato</vt:lpstr>
      <vt:lpstr>Roboto</vt:lpstr>
      <vt:lpstr>Wingdings 3</vt:lpstr>
      <vt:lpstr>Espiral</vt:lpstr>
      <vt:lpstr>Facultad de Química e Ingeniería del Rosario</vt:lpstr>
      <vt:lpstr>Facultad de Química e Ingeniería del Rosario</vt:lpstr>
      <vt:lpstr>QS Latin America University Rankings 2022 UNIVERSIDADES ARGENTINAS</vt:lpstr>
      <vt:lpstr>UCA en números</vt:lpstr>
      <vt:lpstr>CARRERAS</vt:lpstr>
      <vt:lpstr>POST-GRADOS</vt:lpstr>
      <vt:lpstr>Extensión</vt:lpstr>
      <vt:lpstr>Investigación</vt:lpstr>
      <vt:lpstr>Proyectos de Investigación</vt:lpstr>
      <vt:lpstr>Proyectos de Investigación</vt:lpstr>
      <vt:lpstr>Novedades</vt:lpstr>
      <vt:lpstr>INGEBIO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Valle</dc:creator>
  <cp:lastModifiedBy>Fernando Valle</cp:lastModifiedBy>
  <cp:revision>43</cp:revision>
  <dcterms:created xsi:type="dcterms:W3CDTF">2022-04-27T05:59:37Z</dcterms:created>
  <dcterms:modified xsi:type="dcterms:W3CDTF">2022-04-27T07:52:59Z</dcterms:modified>
</cp:coreProperties>
</file>