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93" r:id="rId2"/>
    <p:sldId id="260" r:id="rId3"/>
    <p:sldId id="262" r:id="rId4"/>
    <p:sldId id="263" r:id="rId5"/>
    <p:sldId id="264" r:id="rId6"/>
    <p:sldId id="269" r:id="rId7"/>
    <p:sldId id="266" r:id="rId8"/>
    <p:sldId id="276" r:id="rId9"/>
    <p:sldId id="278" r:id="rId10"/>
    <p:sldId id="286" r:id="rId11"/>
    <p:sldId id="288" r:id="rId12"/>
    <p:sldId id="289" r:id="rId13"/>
    <p:sldId id="290" r:id="rId14"/>
    <p:sldId id="291" r:id="rId15"/>
    <p:sldId id="295" r:id="rId16"/>
    <p:sldId id="296" r:id="rId17"/>
    <p:sldId id="298" r:id="rId18"/>
    <p:sldId id="299" r:id="rId19"/>
    <p:sldId id="300" r:id="rId20"/>
    <p:sldId id="301" r:id="rId21"/>
    <p:sldId id="303" r:id="rId22"/>
    <p:sldId id="302" r:id="rId23"/>
    <p:sldId id="294" r:id="rId24"/>
    <p:sldId id="304" r:id="rId25"/>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00"/>
    <a:srgbClr val="FFF7FF"/>
    <a:srgbClr val="FFEFFF"/>
    <a:srgbClr val="FFE1FF"/>
    <a:srgbClr val="FFD1FF"/>
    <a:srgbClr val="FFCCFF"/>
    <a:srgbClr val="E242C4"/>
    <a:srgbClr val="ED37DC"/>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28" autoAdjust="0"/>
    <p:restoredTop sz="93323"/>
  </p:normalViewPr>
  <p:slideViewPr>
    <p:cSldViewPr>
      <p:cViewPr varScale="1">
        <p:scale>
          <a:sx n="63" d="100"/>
          <a:sy n="63" d="100"/>
        </p:scale>
        <p:origin x="197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AD69E6-C091-421D-8463-5935705CCF62}" type="datetimeFigureOut">
              <a:rPr lang="es-ES" smtClean="0"/>
              <a:t>26/04/2022</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D78B0B-771F-4DC9-980D-FE1A79644A75}" type="slidenum">
              <a:rPr lang="es-ES" smtClean="0"/>
              <a:t>‹Nº›</a:t>
            </a:fld>
            <a:endParaRPr lang="es-ES"/>
          </a:p>
        </p:txBody>
      </p:sp>
    </p:spTree>
    <p:extLst>
      <p:ext uri="{BB962C8B-B14F-4D97-AF65-F5344CB8AC3E}">
        <p14:creationId xmlns:p14="http://schemas.microsoft.com/office/powerpoint/2010/main" val="2758381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EDAA-65A7-46A7-9BD9-C73451F84811}" type="datetimeFigureOut">
              <a:rPr lang="es-AR" smtClean="0"/>
              <a:pPr/>
              <a:t>26/4/2022</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EC02C3-4959-4A70-BAB1-DF0C764F416E}" type="slidenum">
              <a:rPr lang="es-AR" smtClean="0"/>
              <a:pPr/>
              <a:t>‹Nº›</a:t>
            </a:fld>
            <a:endParaRPr lang="es-AR"/>
          </a:p>
        </p:txBody>
      </p:sp>
    </p:spTree>
    <p:extLst>
      <p:ext uri="{BB962C8B-B14F-4D97-AF65-F5344CB8AC3E}">
        <p14:creationId xmlns:p14="http://schemas.microsoft.com/office/powerpoint/2010/main" val="5946768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Proyecto: “Estudio comparativo de la corrosión atmosférica sobre muestras de acero al carbono entre una zona urbana y una industrial”, código del proyecto: UTI4019TC. Duración: 48 meses.</a:t>
            </a:r>
            <a:endParaRPr lang="es-AR" sz="1200" kern="1200" dirty="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5"/>
          </p:nvPr>
        </p:nvSpPr>
        <p:spPr/>
        <p:txBody>
          <a:bodyPr/>
          <a:lstStyle/>
          <a:p>
            <a:fld id="{7DEC02C3-4959-4A70-BAB1-DF0C764F416E}" type="slidenum">
              <a:rPr lang="es-AR" smtClean="0"/>
              <a:pPr/>
              <a:t>3</a:t>
            </a:fld>
            <a:endParaRPr lang="es-AR"/>
          </a:p>
        </p:txBody>
      </p:sp>
    </p:spTree>
    <p:extLst>
      <p:ext uri="{BB962C8B-B14F-4D97-AF65-F5344CB8AC3E}">
        <p14:creationId xmlns:p14="http://schemas.microsoft.com/office/powerpoint/2010/main" val="56141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17</a:t>
            </a:fld>
            <a:endParaRPr lang="es-AR"/>
          </a:p>
        </p:txBody>
      </p:sp>
    </p:spTree>
    <p:extLst>
      <p:ext uri="{BB962C8B-B14F-4D97-AF65-F5344CB8AC3E}">
        <p14:creationId xmlns:p14="http://schemas.microsoft.com/office/powerpoint/2010/main" val="269189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18</a:t>
            </a:fld>
            <a:endParaRPr lang="es-AR"/>
          </a:p>
        </p:txBody>
      </p:sp>
    </p:spTree>
    <p:extLst>
      <p:ext uri="{BB962C8B-B14F-4D97-AF65-F5344CB8AC3E}">
        <p14:creationId xmlns:p14="http://schemas.microsoft.com/office/powerpoint/2010/main" val="40723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19</a:t>
            </a:fld>
            <a:endParaRPr lang="es-AR"/>
          </a:p>
        </p:txBody>
      </p:sp>
    </p:spTree>
    <p:extLst>
      <p:ext uri="{BB962C8B-B14F-4D97-AF65-F5344CB8AC3E}">
        <p14:creationId xmlns:p14="http://schemas.microsoft.com/office/powerpoint/2010/main" val="1016657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20</a:t>
            </a:fld>
            <a:endParaRPr lang="es-AR"/>
          </a:p>
        </p:txBody>
      </p:sp>
    </p:spTree>
    <p:extLst>
      <p:ext uri="{BB962C8B-B14F-4D97-AF65-F5344CB8AC3E}">
        <p14:creationId xmlns:p14="http://schemas.microsoft.com/office/powerpoint/2010/main" val="1726531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21</a:t>
            </a:fld>
            <a:endParaRPr lang="es-AR"/>
          </a:p>
        </p:txBody>
      </p:sp>
    </p:spTree>
    <p:extLst>
      <p:ext uri="{BB962C8B-B14F-4D97-AF65-F5344CB8AC3E}">
        <p14:creationId xmlns:p14="http://schemas.microsoft.com/office/powerpoint/2010/main" val="2160294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22</a:t>
            </a:fld>
            <a:endParaRPr lang="es-AR"/>
          </a:p>
        </p:txBody>
      </p:sp>
    </p:spTree>
    <p:extLst>
      <p:ext uri="{BB962C8B-B14F-4D97-AF65-F5344CB8AC3E}">
        <p14:creationId xmlns:p14="http://schemas.microsoft.com/office/powerpoint/2010/main" val="10206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23</a:t>
            </a:fld>
            <a:endParaRPr lang="es-AR"/>
          </a:p>
        </p:txBody>
      </p:sp>
    </p:spTree>
    <p:extLst>
      <p:ext uri="{BB962C8B-B14F-4D97-AF65-F5344CB8AC3E}">
        <p14:creationId xmlns:p14="http://schemas.microsoft.com/office/powerpoint/2010/main" val="301163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24</a:t>
            </a:fld>
            <a:endParaRPr lang="es-AR"/>
          </a:p>
        </p:txBody>
      </p:sp>
    </p:spTree>
    <p:extLst>
      <p:ext uri="{BB962C8B-B14F-4D97-AF65-F5344CB8AC3E}">
        <p14:creationId xmlns:p14="http://schemas.microsoft.com/office/powerpoint/2010/main" val="542371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9</a:t>
            </a:fld>
            <a:endParaRPr lang="es-AR"/>
          </a:p>
        </p:txBody>
      </p:sp>
    </p:spTree>
    <p:extLst>
      <p:ext uri="{BB962C8B-B14F-4D97-AF65-F5344CB8AC3E}">
        <p14:creationId xmlns:p14="http://schemas.microsoft.com/office/powerpoint/2010/main" val="359118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10</a:t>
            </a:fld>
            <a:endParaRPr lang="es-AR"/>
          </a:p>
        </p:txBody>
      </p:sp>
    </p:spTree>
    <p:extLst>
      <p:ext uri="{BB962C8B-B14F-4D97-AF65-F5344CB8AC3E}">
        <p14:creationId xmlns:p14="http://schemas.microsoft.com/office/powerpoint/2010/main" val="2768706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11</a:t>
            </a:fld>
            <a:endParaRPr lang="es-AR"/>
          </a:p>
        </p:txBody>
      </p:sp>
    </p:spTree>
    <p:extLst>
      <p:ext uri="{BB962C8B-B14F-4D97-AF65-F5344CB8AC3E}">
        <p14:creationId xmlns:p14="http://schemas.microsoft.com/office/powerpoint/2010/main" val="3287169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12</a:t>
            </a:fld>
            <a:endParaRPr lang="es-AR"/>
          </a:p>
        </p:txBody>
      </p:sp>
    </p:spTree>
    <p:extLst>
      <p:ext uri="{BB962C8B-B14F-4D97-AF65-F5344CB8AC3E}">
        <p14:creationId xmlns:p14="http://schemas.microsoft.com/office/powerpoint/2010/main" val="369239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13</a:t>
            </a:fld>
            <a:endParaRPr lang="es-AR"/>
          </a:p>
        </p:txBody>
      </p:sp>
    </p:spTree>
    <p:extLst>
      <p:ext uri="{BB962C8B-B14F-4D97-AF65-F5344CB8AC3E}">
        <p14:creationId xmlns:p14="http://schemas.microsoft.com/office/powerpoint/2010/main" val="98091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14</a:t>
            </a:fld>
            <a:endParaRPr lang="es-AR"/>
          </a:p>
        </p:txBody>
      </p:sp>
    </p:spTree>
    <p:extLst>
      <p:ext uri="{BB962C8B-B14F-4D97-AF65-F5344CB8AC3E}">
        <p14:creationId xmlns:p14="http://schemas.microsoft.com/office/powerpoint/2010/main" val="212506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15</a:t>
            </a:fld>
            <a:endParaRPr lang="es-AR"/>
          </a:p>
        </p:txBody>
      </p:sp>
    </p:spTree>
    <p:extLst>
      <p:ext uri="{BB962C8B-B14F-4D97-AF65-F5344CB8AC3E}">
        <p14:creationId xmlns:p14="http://schemas.microsoft.com/office/powerpoint/2010/main" val="590009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DEC02C3-4959-4A70-BAB1-DF0C764F416E}" type="slidenum">
              <a:rPr lang="es-AR" smtClean="0"/>
              <a:pPr/>
              <a:t>16</a:t>
            </a:fld>
            <a:endParaRPr lang="es-AR"/>
          </a:p>
        </p:txBody>
      </p:sp>
    </p:spTree>
    <p:extLst>
      <p:ext uri="{BB962C8B-B14F-4D97-AF65-F5344CB8AC3E}">
        <p14:creationId xmlns:p14="http://schemas.microsoft.com/office/powerpoint/2010/main" val="3401398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86AF0A-8686-F64A-A487-547E17533623}"/>
              </a:ext>
            </a:extLst>
          </p:cNvPr>
          <p:cNvSpPr>
            <a:spLocks noGrp="1"/>
          </p:cNvSpPr>
          <p:nvPr>
            <p:ph type="ctrTitle"/>
          </p:nvPr>
        </p:nvSpPr>
        <p:spPr>
          <a:xfrm>
            <a:off x="1143000" y="1122363"/>
            <a:ext cx="6858000" cy="2387600"/>
          </a:xfrm>
        </p:spPr>
        <p:txBody>
          <a:bodyPr anchor="b"/>
          <a:lstStyle>
            <a:lvl1pPr algn="ctr">
              <a:defRPr sz="4500"/>
            </a:lvl1pPr>
          </a:lstStyle>
          <a:p>
            <a:r>
              <a:rPr lang="es-MX"/>
              <a:t>Haz clic para modificar el estilo de título del patrón</a:t>
            </a:r>
            <a:endParaRPr lang="es-AR"/>
          </a:p>
        </p:txBody>
      </p:sp>
      <p:sp>
        <p:nvSpPr>
          <p:cNvPr id="3" name="Subtítulo 2">
            <a:extLst>
              <a:ext uri="{FF2B5EF4-FFF2-40B4-BE49-F238E27FC236}">
                <a16:creationId xmlns:a16="http://schemas.microsoft.com/office/drawing/2014/main" id="{AFD43634-C1C4-9E41-A85B-4D878FB3EFE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MX"/>
              <a:t>Haz clic para editar el estilo de subtítulo del patrón</a:t>
            </a:r>
            <a:endParaRPr lang="es-AR"/>
          </a:p>
        </p:txBody>
      </p:sp>
      <p:sp>
        <p:nvSpPr>
          <p:cNvPr id="4" name="Marcador de fecha 3">
            <a:extLst>
              <a:ext uri="{FF2B5EF4-FFF2-40B4-BE49-F238E27FC236}">
                <a16:creationId xmlns:a16="http://schemas.microsoft.com/office/drawing/2014/main" id="{6C9B6CFA-4DC5-F646-A0DD-EAFA5BFADFBF}"/>
              </a:ext>
            </a:extLst>
          </p:cNvPr>
          <p:cNvSpPr>
            <a:spLocks noGrp="1"/>
          </p:cNvSpPr>
          <p:nvPr>
            <p:ph type="dt" sz="half" idx="10"/>
          </p:nvPr>
        </p:nvSpPr>
        <p:spPr/>
        <p:txBody>
          <a:bodyPr/>
          <a:lstStyle/>
          <a:p>
            <a:fld id="{4537093F-751A-46F3-8C7E-21BA75E26619}" type="datetime1">
              <a:rPr lang="es-ES" smtClean="0"/>
              <a:t>26/04/2022</a:t>
            </a:fld>
            <a:endParaRPr lang="es-ES"/>
          </a:p>
        </p:txBody>
      </p:sp>
      <p:sp>
        <p:nvSpPr>
          <p:cNvPr id="5" name="Marcador de pie de página 4">
            <a:extLst>
              <a:ext uri="{FF2B5EF4-FFF2-40B4-BE49-F238E27FC236}">
                <a16:creationId xmlns:a16="http://schemas.microsoft.com/office/drawing/2014/main" id="{8132B158-9C43-D646-AA68-E16289BD1FE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84443E-7408-A440-A536-D59941896FFC}"/>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336570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FA50D-038F-D44B-A9B4-1DFA26EF9419}"/>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texto vertical 2">
            <a:extLst>
              <a:ext uri="{FF2B5EF4-FFF2-40B4-BE49-F238E27FC236}">
                <a16:creationId xmlns:a16="http://schemas.microsoft.com/office/drawing/2014/main" id="{192E08D3-D7C9-B943-8FC7-2419B2090D9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32A5AE5C-9ADE-144D-811D-51DA1BF9E820}"/>
              </a:ext>
            </a:extLst>
          </p:cNvPr>
          <p:cNvSpPr>
            <a:spLocks noGrp="1"/>
          </p:cNvSpPr>
          <p:nvPr>
            <p:ph type="dt" sz="half" idx="10"/>
          </p:nvPr>
        </p:nvSpPr>
        <p:spPr/>
        <p:txBody>
          <a:bodyPr/>
          <a:lstStyle/>
          <a:p>
            <a:fld id="{4F402B9F-0E68-41AD-9FF9-BCA7EB8DD00C}" type="datetime1">
              <a:rPr lang="es-ES" smtClean="0"/>
              <a:t>26/04/2022</a:t>
            </a:fld>
            <a:endParaRPr lang="es-ES"/>
          </a:p>
        </p:txBody>
      </p:sp>
      <p:sp>
        <p:nvSpPr>
          <p:cNvPr id="5" name="Marcador de pie de página 4">
            <a:extLst>
              <a:ext uri="{FF2B5EF4-FFF2-40B4-BE49-F238E27FC236}">
                <a16:creationId xmlns:a16="http://schemas.microsoft.com/office/drawing/2014/main" id="{628E65D8-EB6C-EB40-B1FD-89D3B9C6EA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B021F8-BCE7-6147-9368-426A08CB57BC}"/>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131821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40FCB5-956D-7F4B-B9FA-35189D6D3E88}"/>
              </a:ext>
            </a:extLst>
          </p:cNvPr>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s-AR"/>
          </a:p>
        </p:txBody>
      </p:sp>
      <p:sp>
        <p:nvSpPr>
          <p:cNvPr id="3" name="Marcador de texto vertical 2">
            <a:extLst>
              <a:ext uri="{FF2B5EF4-FFF2-40B4-BE49-F238E27FC236}">
                <a16:creationId xmlns:a16="http://schemas.microsoft.com/office/drawing/2014/main" id="{250306BA-247F-E04C-99D0-FFEEC5F80377}"/>
              </a:ext>
            </a:extLst>
          </p:cNvPr>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26E22B3A-B34E-474B-B882-360E1CF98770}"/>
              </a:ext>
            </a:extLst>
          </p:cNvPr>
          <p:cNvSpPr>
            <a:spLocks noGrp="1"/>
          </p:cNvSpPr>
          <p:nvPr>
            <p:ph type="dt" sz="half" idx="10"/>
          </p:nvPr>
        </p:nvSpPr>
        <p:spPr/>
        <p:txBody>
          <a:bodyPr/>
          <a:lstStyle/>
          <a:p>
            <a:fld id="{06DC5114-5C45-4D28-B08C-C58D1963B29C}" type="datetime1">
              <a:rPr lang="es-ES" smtClean="0"/>
              <a:t>26/04/2022</a:t>
            </a:fld>
            <a:endParaRPr lang="es-ES"/>
          </a:p>
        </p:txBody>
      </p:sp>
      <p:sp>
        <p:nvSpPr>
          <p:cNvPr id="5" name="Marcador de pie de página 4">
            <a:extLst>
              <a:ext uri="{FF2B5EF4-FFF2-40B4-BE49-F238E27FC236}">
                <a16:creationId xmlns:a16="http://schemas.microsoft.com/office/drawing/2014/main" id="{2D353C0F-5162-1643-96FE-6471B97578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3D2B7F-BDD7-6848-A4C7-0B6DBFDB85B8}"/>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17754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7E22C-DBD6-C34D-95B5-AA1166A405C6}"/>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A5500CE3-227B-1740-9E45-7E3A0B296A6C}"/>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7C02C4B3-6288-204D-A1A2-0EB7A91280CF}"/>
              </a:ext>
            </a:extLst>
          </p:cNvPr>
          <p:cNvSpPr>
            <a:spLocks noGrp="1"/>
          </p:cNvSpPr>
          <p:nvPr>
            <p:ph type="dt" sz="half" idx="10"/>
          </p:nvPr>
        </p:nvSpPr>
        <p:spPr/>
        <p:txBody>
          <a:bodyPr/>
          <a:lstStyle/>
          <a:p>
            <a:fld id="{6B30C886-CA31-4B28-8FC0-0E02111DB8CC}" type="datetime1">
              <a:rPr lang="es-ES" smtClean="0"/>
              <a:t>26/04/2022</a:t>
            </a:fld>
            <a:endParaRPr lang="es-ES"/>
          </a:p>
        </p:txBody>
      </p:sp>
      <p:sp>
        <p:nvSpPr>
          <p:cNvPr id="5" name="Marcador de pie de página 4">
            <a:extLst>
              <a:ext uri="{FF2B5EF4-FFF2-40B4-BE49-F238E27FC236}">
                <a16:creationId xmlns:a16="http://schemas.microsoft.com/office/drawing/2014/main" id="{6BADED3A-ED73-4245-A9CC-750391E1C7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1FE34A-1023-D448-8163-B1D3B4B56E16}"/>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85798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391A9-AD70-BE4C-A101-9CD1E0796341}"/>
              </a:ext>
            </a:extLst>
          </p:cNvPr>
          <p:cNvSpPr>
            <a:spLocks noGrp="1"/>
          </p:cNvSpPr>
          <p:nvPr>
            <p:ph type="title"/>
          </p:nvPr>
        </p:nvSpPr>
        <p:spPr>
          <a:xfrm>
            <a:off x="623888" y="1709739"/>
            <a:ext cx="7886700" cy="2852737"/>
          </a:xfrm>
        </p:spPr>
        <p:txBody>
          <a:bodyPr anchor="b"/>
          <a:lstStyle>
            <a:lvl1pPr>
              <a:defRPr sz="4500"/>
            </a:lvl1p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F6294B43-B5FF-F24A-ABFA-A91790826E8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972505D-10A3-4744-8447-3B6FA1D1F943}"/>
              </a:ext>
            </a:extLst>
          </p:cNvPr>
          <p:cNvSpPr>
            <a:spLocks noGrp="1"/>
          </p:cNvSpPr>
          <p:nvPr>
            <p:ph type="dt" sz="half" idx="10"/>
          </p:nvPr>
        </p:nvSpPr>
        <p:spPr/>
        <p:txBody>
          <a:bodyPr/>
          <a:lstStyle/>
          <a:p>
            <a:fld id="{ABA11E5F-DC1B-44C4-8630-76DA9B0CA081}" type="datetime1">
              <a:rPr lang="es-ES" smtClean="0"/>
              <a:t>26/04/2022</a:t>
            </a:fld>
            <a:endParaRPr lang="es-ES"/>
          </a:p>
        </p:txBody>
      </p:sp>
      <p:sp>
        <p:nvSpPr>
          <p:cNvPr id="5" name="Marcador de pie de página 4">
            <a:extLst>
              <a:ext uri="{FF2B5EF4-FFF2-40B4-BE49-F238E27FC236}">
                <a16:creationId xmlns:a16="http://schemas.microsoft.com/office/drawing/2014/main" id="{03E7548F-EB20-4B48-9E4A-EC1C4240D9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D27D13-03D0-8246-9202-9012977FE5E3}"/>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408867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D46B6-412B-A14C-8E97-70E54F69F2CD}"/>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F9CF7BDE-8E7F-F545-B857-53AF2A2107D0}"/>
              </a:ext>
            </a:extLst>
          </p:cNvPr>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contenido 3">
            <a:extLst>
              <a:ext uri="{FF2B5EF4-FFF2-40B4-BE49-F238E27FC236}">
                <a16:creationId xmlns:a16="http://schemas.microsoft.com/office/drawing/2014/main" id="{110BE667-912D-2C40-9EE1-0593EF902AAC}"/>
              </a:ext>
            </a:extLst>
          </p:cNvPr>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5" name="Marcador de fecha 4">
            <a:extLst>
              <a:ext uri="{FF2B5EF4-FFF2-40B4-BE49-F238E27FC236}">
                <a16:creationId xmlns:a16="http://schemas.microsoft.com/office/drawing/2014/main" id="{06F1D016-106B-A24A-BAEB-315751439EDE}"/>
              </a:ext>
            </a:extLst>
          </p:cNvPr>
          <p:cNvSpPr>
            <a:spLocks noGrp="1"/>
          </p:cNvSpPr>
          <p:nvPr>
            <p:ph type="dt" sz="half" idx="10"/>
          </p:nvPr>
        </p:nvSpPr>
        <p:spPr/>
        <p:txBody>
          <a:bodyPr/>
          <a:lstStyle/>
          <a:p>
            <a:fld id="{882FE3E1-3387-4276-AE30-623C53E4A5F0}" type="datetime1">
              <a:rPr lang="es-ES" smtClean="0"/>
              <a:t>26/04/2022</a:t>
            </a:fld>
            <a:endParaRPr lang="es-ES"/>
          </a:p>
        </p:txBody>
      </p:sp>
      <p:sp>
        <p:nvSpPr>
          <p:cNvPr id="6" name="Marcador de pie de página 5">
            <a:extLst>
              <a:ext uri="{FF2B5EF4-FFF2-40B4-BE49-F238E27FC236}">
                <a16:creationId xmlns:a16="http://schemas.microsoft.com/office/drawing/2014/main" id="{D2BBC18C-53FF-8D47-B51C-97A141F0847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027ED0D-6635-E446-A757-2BB60161F7F5}"/>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00492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21A82-CA28-584D-B318-C272B7E12562}"/>
              </a:ext>
            </a:extLst>
          </p:cNvPr>
          <p:cNvSpPr>
            <a:spLocks noGrp="1"/>
          </p:cNvSpPr>
          <p:nvPr>
            <p:ph type="title"/>
          </p:nvPr>
        </p:nvSpPr>
        <p:spPr>
          <a:xfrm>
            <a:off x="629841" y="365126"/>
            <a:ext cx="7886700" cy="1325563"/>
          </a:xfrm>
        </p:spPr>
        <p:txBody>
          <a:body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0B2CFFC8-4E80-D942-8FE5-4216DE9878A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E358267-C198-1147-99A2-EDE32FD296FC}"/>
              </a:ext>
            </a:extLst>
          </p:cNvPr>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5" name="Marcador de texto 4">
            <a:extLst>
              <a:ext uri="{FF2B5EF4-FFF2-40B4-BE49-F238E27FC236}">
                <a16:creationId xmlns:a16="http://schemas.microsoft.com/office/drawing/2014/main" id="{2FF01DAB-00AF-B54A-8AB7-C2CDB32F093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C718178D-3E4F-E64E-8F88-7EDA77E7B5A0}"/>
              </a:ext>
            </a:extLst>
          </p:cNvPr>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7" name="Marcador de fecha 6">
            <a:extLst>
              <a:ext uri="{FF2B5EF4-FFF2-40B4-BE49-F238E27FC236}">
                <a16:creationId xmlns:a16="http://schemas.microsoft.com/office/drawing/2014/main" id="{0F23C29C-A969-404E-B0B3-43E601AEB6D0}"/>
              </a:ext>
            </a:extLst>
          </p:cNvPr>
          <p:cNvSpPr>
            <a:spLocks noGrp="1"/>
          </p:cNvSpPr>
          <p:nvPr>
            <p:ph type="dt" sz="half" idx="10"/>
          </p:nvPr>
        </p:nvSpPr>
        <p:spPr/>
        <p:txBody>
          <a:bodyPr/>
          <a:lstStyle/>
          <a:p>
            <a:fld id="{AF10CD19-BE59-4785-908B-B806E5D070F1}" type="datetime1">
              <a:rPr lang="es-ES" smtClean="0"/>
              <a:t>26/04/2022</a:t>
            </a:fld>
            <a:endParaRPr lang="es-ES"/>
          </a:p>
        </p:txBody>
      </p:sp>
      <p:sp>
        <p:nvSpPr>
          <p:cNvPr id="8" name="Marcador de pie de página 7">
            <a:extLst>
              <a:ext uri="{FF2B5EF4-FFF2-40B4-BE49-F238E27FC236}">
                <a16:creationId xmlns:a16="http://schemas.microsoft.com/office/drawing/2014/main" id="{BE7AF950-7B1F-C044-A300-3F4D4EC4438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0EDD09D-5AC0-E948-8242-8BB67CA3A280}"/>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910819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FC08C-6A8B-6F46-A3E5-7976F9B60E30}"/>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fecha 2">
            <a:extLst>
              <a:ext uri="{FF2B5EF4-FFF2-40B4-BE49-F238E27FC236}">
                <a16:creationId xmlns:a16="http://schemas.microsoft.com/office/drawing/2014/main" id="{82BFA2BC-6F5E-7940-9D65-6CD54E281367}"/>
              </a:ext>
            </a:extLst>
          </p:cNvPr>
          <p:cNvSpPr>
            <a:spLocks noGrp="1"/>
          </p:cNvSpPr>
          <p:nvPr>
            <p:ph type="dt" sz="half" idx="10"/>
          </p:nvPr>
        </p:nvSpPr>
        <p:spPr/>
        <p:txBody>
          <a:bodyPr/>
          <a:lstStyle/>
          <a:p>
            <a:fld id="{ECAED636-CE4B-4839-8EBD-ACD46B1C5AD7}" type="datetime1">
              <a:rPr lang="es-ES" smtClean="0"/>
              <a:t>26/04/2022</a:t>
            </a:fld>
            <a:endParaRPr lang="es-ES"/>
          </a:p>
        </p:txBody>
      </p:sp>
      <p:sp>
        <p:nvSpPr>
          <p:cNvPr id="4" name="Marcador de pie de página 3">
            <a:extLst>
              <a:ext uri="{FF2B5EF4-FFF2-40B4-BE49-F238E27FC236}">
                <a16:creationId xmlns:a16="http://schemas.microsoft.com/office/drawing/2014/main" id="{038D03E5-1294-DA45-8BB9-3492005DA8B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3FACCC-D659-9547-AF5F-DAFFE27E3E3D}"/>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93755031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2AC2241-2F2F-6C48-BE37-E5AB67020FC6}"/>
              </a:ext>
            </a:extLst>
          </p:cNvPr>
          <p:cNvSpPr>
            <a:spLocks noGrp="1"/>
          </p:cNvSpPr>
          <p:nvPr>
            <p:ph type="dt" sz="half" idx="10"/>
          </p:nvPr>
        </p:nvSpPr>
        <p:spPr/>
        <p:txBody>
          <a:bodyPr/>
          <a:lstStyle/>
          <a:p>
            <a:fld id="{269E88EC-B3B2-4A4F-BD6A-411B91752642}" type="datetime1">
              <a:rPr lang="es-ES" smtClean="0"/>
              <a:t>26/04/2022</a:t>
            </a:fld>
            <a:endParaRPr lang="es-ES"/>
          </a:p>
        </p:txBody>
      </p:sp>
      <p:sp>
        <p:nvSpPr>
          <p:cNvPr id="3" name="Marcador de pie de página 2">
            <a:extLst>
              <a:ext uri="{FF2B5EF4-FFF2-40B4-BE49-F238E27FC236}">
                <a16:creationId xmlns:a16="http://schemas.microsoft.com/office/drawing/2014/main" id="{57300AAC-9763-B84B-AEA6-71A6C962E78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D3579E-3BA3-7B4E-ABD0-3C3556DB2B4F}"/>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78522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46C4E-BE6D-D04C-8466-2255A85D73D8}"/>
              </a:ext>
            </a:extLst>
          </p:cNvPr>
          <p:cNvSpPr>
            <a:spLocks noGrp="1"/>
          </p:cNvSpPr>
          <p:nvPr>
            <p:ph type="title"/>
          </p:nvPr>
        </p:nvSpPr>
        <p:spPr>
          <a:xfrm>
            <a:off x="629841" y="457200"/>
            <a:ext cx="2949178" cy="1600200"/>
          </a:xfrm>
        </p:spPr>
        <p:txBody>
          <a:bodyPr anchor="b"/>
          <a:lstStyle>
            <a:lvl1pPr>
              <a:defRPr sz="2400"/>
            </a:lvl1p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CF882012-5F7B-ED4D-89A7-9ED43B9DA9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texto 3">
            <a:extLst>
              <a:ext uri="{FF2B5EF4-FFF2-40B4-BE49-F238E27FC236}">
                <a16:creationId xmlns:a16="http://schemas.microsoft.com/office/drawing/2014/main" id="{37F4E4F3-630B-9048-95E6-D14434CECF0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D7E762A-60AA-F242-A78E-AF0AFEFA1410}"/>
              </a:ext>
            </a:extLst>
          </p:cNvPr>
          <p:cNvSpPr>
            <a:spLocks noGrp="1"/>
          </p:cNvSpPr>
          <p:nvPr>
            <p:ph type="dt" sz="half" idx="10"/>
          </p:nvPr>
        </p:nvSpPr>
        <p:spPr/>
        <p:txBody>
          <a:bodyPr/>
          <a:lstStyle/>
          <a:p>
            <a:fld id="{3602C802-E598-45AC-A51A-BC8EF929B064}" type="datetime1">
              <a:rPr lang="es-ES" smtClean="0"/>
              <a:t>26/04/2022</a:t>
            </a:fld>
            <a:endParaRPr lang="es-ES"/>
          </a:p>
        </p:txBody>
      </p:sp>
      <p:sp>
        <p:nvSpPr>
          <p:cNvPr id="6" name="Marcador de pie de página 5">
            <a:extLst>
              <a:ext uri="{FF2B5EF4-FFF2-40B4-BE49-F238E27FC236}">
                <a16:creationId xmlns:a16="http://schemas.microsoft.com/office/drawing/2014/main" id="{80E56591-4D36-6A40-A0C9-828FC8A36EF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D6C76F4-715B-534B-950C-9E3BC75C7799}"/>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322826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25A41-7AD6-BA4B-AE73-27868927C498}"/>
              </a:ext>
            </a:extLst>
          </p:cNvPr>
          <p:cNvSpPr>
            <a:spLocks noGrp="1"/>
          </p:cNvSpPr>
          <p:nvPr>
            <p:ph type="title"/>
          </p:nvPr>
        </p:nvSpPr>
        <p:spPr>
          <a:xfrm>
            <a:off x="629841" y="457200"/>
            <a:ext cx="2949178" cy="1600200"/>
          </a:xfrm>
        </p:spPr>
        <p:txBody>
          <a:bodyPr anchor="b"/>
          <a:lstStyle>
            <a:lvl1pPr>
              <a:defRPr sz="2400"/>
            </a:lvl1pPr>
          </a:lstStyle>
          <a:p>
            <a:r>
              <a:rPr lang="es-MX"/>
              <a:t>Haz clic para modificar el estilo de título del patrón</a:t>
            </a:r>
            <a:endParaRPr lang="es-AR"/>
          </a:p>
        </p:txBody>
      </p:sp>
      <p:sp>
        <p:nvSpPr>
          <p:cNvPr id="3" name="Marcador de posición de imagen 2">
            <a:extLst>
              <a:ext uri="{FF2B5EF4-FFF2-40B4-BE49-F238E27FC236}">
                <a16:creationId xmlns:a16="http://schemas.microsoft.com/office/drawing/2014/main" id="{0A72C744-0A43-EF43-B6DC-A6F40AA2B5D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Marcador de texto 3">
            <a:extLst>
              <a:ext uri="{FF2B5EF4-FFF2-40B4-BE49-F238E27FC236}">
                <a16:creationId xmlns:a16="http://schemas.microsoft.com/office/drawing/2014/main" id="{D6481316-DFFF-9346-BD57-EE2BE8674C0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0CBC092-2550-6E46-A353-E48C4A07C649}"/>
              </a:ext>
            </a:extLst>
          </p:cNvPr>
          <p:cNvSpPr>
            <a:spLocks noGrp="1"/>
          </p:cNvSpPr>
          <p:nvPr>
            <p:ph type="dt" sz="half" idx="10"/>
          </p:nvPr>
        </p:nvSpPr>
        <p:spPr/>
        <p:txBody>
          <a:bodyPr/>
          <a:lstStyle/>
          <a:p>
            <a:fld id="{E65275A4-8875-4DE3-AC05-10E14E8A68CF}" type="datetime1">
              <a:rPr lang="es-ES" smtClean="0"/>
              <a:t>26/04/2022</a:t>
            </a:fld>
            <a:endParaRPr lang="es-ES"/>
          </a:p>
        </p:txBody>
      </p:sp>
      <p:sp>
        <p:nvSpPr>
          <p:cNvPr id="6" name="Marcador de pie de página 5">
            <a:extLst>
              <a:ext uri="{FF2B5EF4-FFF2-40B4-BE49-F238E27FC236}">
                <a16:creationId xmlns:a16="http://schemas.microsoft.com/office/drawing/2014/main" id="{50B3287C-840D-AA4F-9911-8948D8ED611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795629-6D56-BD48-9058-1632077A4C8B}"/>
              </a:ext>
            </a:extLst>
          </p:cNvPr>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569256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925923-62E0-C349-9892-F673F1FA8A9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482152B2-E891-7C44-A3DC-F83C739D14D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8E5DB037-F020-1F47-9A3A-A5807AC1AD8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AED636-CE4B-4839-8EBD-ACD46B1C5AD7}" type="datetime1">
              <a:rPr lang="es-ES" smtClean="0"/>
              <a:t>26/04/2022</a:t>
            </a:fld>
            <a:endParaRPr lang="es-ES"/>
          </a:p>
        </p:txBody>
      </p:sp>
      <p:sp>
        <p:nvSpPr>
          <p:cNvPr id="5" name="Marcador de pie de página 4">
            <a:extLst>
              <a:ext uri="{FF2B5EF4-FFF2-40B4-BE49-F238E27FC236}">
                <a16:creationId xmlns:a16="http://schemas.microsoft.com/office/drawing/2014/main" id="{64902159-E412-8141-8658-75BC09CD1D2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FF2AC50-C064-3141-A99D-A6A1F5EE001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2FADFE-3B8F-471C-ABF0-DBC7717ECBBC}" type="slidenum">
              <a:rPr lang="es-ES" smtClean="0"/>
              <a:pPr/>
              <a:t>‹Nº›</a:t>
            </a:fld>
            <a:endParaRPr lang="es-ES"/>
          </a:p>
        </p:txBody>
      </p:sp>
    </p:spTree>
    <p:extLst>
      <p:ext uri="{BB962C8B-B14F-4D97-AF65-F5344CB8AC3E}">
        <p14:creationId xmlns:p14="http://schemas.microsoft.com/office/powerpoint/2010/main" val="59129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mailto:cmgiordani@gmail.com" TargetMode="External"/><Relationship Id="rId3" Type="http://schemas.openxmlformats.org/officeDocument/2006/relationships/hyperlink" Target="mailto:iter@frro.utn.edu.ar" TargetMode="External"/><Relationship Id="rId7" Type="http://schemas.openxmlformats.org/officeDocument/2006/relationships/hyperlink" Target="mailto:posgrado@frro.utn.edu.a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icmacivil@gmail.com" TargetMode="External"/><Relationship Id="rId5" Type="http://schemas.openxmlformats.org/officeDocument/2006/relationships/hyperlink" Target="mailto:gese.utnfrro@gmail.com" TargetMode="External"/><Relationship Id="rId4" Type="http://schemas.openxmlformats.org/officeDocument/2006/relationships/hyperlink" Target="mailto:seu@frro.utn.edu.ar" TargetMode="External"/><Relationship Id="rId9" Type="http://schemas.openxmlformats.org/officeDocument/2006/relationships/hyperlink" Target="mailto:cesarmackler@gmail.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343490745"/>
              </p:ext>
            </p:extLst>
          </p:nvPr>
        </p:nvGraphicFramePr>
        <p:xfrm>
          <a:off x="0" y="-1"/>
          <a:ext cx="9144001" cy="7493397"/>
        </p:xfrm>
        <a:graphic>
          <a:graphicData uri="http://schemas.openxmlformats.org/drawingml/2006/table">
            <a:tbl>
              <a:tblPr bandRow="1">
                <a:tableStyleId>{5940675A-B579-460E-94D1-54222C63F5DA}</a:tableStyleId>
              </a:tblPr>
              <a:tblGrid>
                <a:gridCol w="3078396">
                  <a:extLst>
                    <a:ext uri="{9D8B030D-6E8A-4147-A177-3AD203B41FA5}">
                      <a16:colId xmlns:a16="http://schemas.microsoft.com/office/drawing/2014/main" val="20000"/>
                    </a:ext>
                  </a:extLst>
                </a:gridCol>
                <a:gridCol w="3032802">
                  <a:extLst>
                    <a:ext uri="{9D8B030D-6E8A-4147-A177-3AD203B41FA5}">
                      <a16:colId xmlns:a16="http://schemas.microsoft.com/office/drawing/2014/main" val="20001"/>
                    </a:ext>
                  </a:extLst>
                </a:gridCol>
                <a:gridCol w="3032803">
                  <a:extLst>
                    <a:ext uri="{9D8B030D-6E8A-4147-A177-3AD203B41FA5}">
                      <a16:colId xmlns:a16="http://schemas.microsoft.com/office/drawing/2014/main" val="20002"/>
                    </a:ext>
                  </a:extLst>
                </a:gridCol>
              </a:tblGrid>
              <a:tr h="2004803">
                <a:tc gridSpan="3">
                  <a:txBody>
                    <a:bodyPr/>
                    <a:lstStyle/>
                    <a:p>
                      <a:pPr algn="ctr"/>
                      <a:endParaRPr lang="es-ES" sz="3200" b="1" dirty="0"/>
                    </a:p>
                    <a:p>
                      <a:pPr algn="ctr"/>
                      <a:endParaRPr lang="es-ES" sz="3200" b="1" dirty="0"/>
                    </a:p>
                    <a:p>
                      <a:pPr algn="ctr"/>
                      <a:endParaRPr lang="es-ES" sz="3200" b="1" dirty="0"/>
                    </a:p>
                    <a:p>
                      <a:pPr algn="ctr"/>
                      <a:r>
                        <a:rPr lang="es-ES" sz="3200" b="1" dirty="0"/>
                        <a:t>FACULTAD REGIONAL ROSARIO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143622">
                <a:tc gridSpan="3">
                  <a:txBody>
                    <a:bodyPr/>
                    <a:lstStyle/>
                    <a:p>
                      <a:pPr algn="ctr"/>
                      <a:endParaRPr lang="es-ES" sz="4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1"/>
                  </a:ext>
                </a:extLst>
              </a:tr>
              <a:tr h="1063577">
                <a:tc gridSpan="3">
                  <a:txBody>
                    <a:bodyPr/>
                    <a:lstStyle/>
                    <a:p>
                      <a:pPr algn="ctr"/>
                      <a:r>
                        <a:rPr lang="es-AR" sz="4400" b="1" dirty="0"/>
                        <a:t>ITER</a:t>
                      </a:r>
                      <a:endParaRPr lang="es-ES" sz="44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2"/>
                  </a:ext>
                </a:extLst>
              </a:tr>
              <a:tr h="143622">
                <a:tc gridSpan="3">
                  <a:txBody>
                    <a:bodyPr/>
                    <a:lstStyle/>
                    <a:p>
                      <a:pPr algn="ctr"/>
                      <a:endParaRPr lang="es-AR" sz="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3"/>
                  </a:ext>
                </a:extLst>
              </a:tr>
              <a:tr h="762651">
                <a:tc gridSpan="3">
                  <a:txBody>
                    <a:bodyPr/>
                    <a:lstStyle/>
                    <a:p>
                      <a:pPr algn="ctr"/>
                      <a:r>
                        <a:rPr lang="es-AR" sz="3200" b="1" dirty="0">
                          <a:highlight>
                            <a:srgbClr val="00FFFF"/>
                          </a:highlight>
                        </a:rPr>
                        <a:t>INSTITUTO TECNOLÓGICO ROSARIO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4"/>
                  </a:ext>
                </a:extLst>
              </a:tr>
              <a:tr h="143622">
                <a:tc gridSpan="3">
                  <a:txBody>
                    <a:bodyPr/>
                    <a:lstStyle/>
                    <a:p>
                      <a:pPr algn="ctr"/>
                      <a:endParaRPr lang="es-ES" sz="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5"/>
                  </a:ext>
                </a:extLst>
              </a:tr>
              <a:tr h="180963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a:t>Departamento de Ingeniería Química – Departamento Ingeniería Civil</a:t>
                      </a:r>
                    </a:p>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a:t> Departamento Ingeniería Mecánica - Departamento Ingeniería Eléctrica - Departamento Ingeniería en Sistemas de Información.</a:t>
                      </a:r>
                    </a:p>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a:t>SCYT - SEU</a:t>
                      </a:r>
                    </a:p>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a:t>CAIMI – CIDTA – GESE – ICMA - OES</a:t>
                      </a:r>
                    </a:p>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a:t>Especialización y Maestría en Ingeniería Ambiental – </a:t>
                      </a:r>
                      <a:r>
                        <a:rPr lang="es-ES" sz="1800" b="1" dirty="0" err="1"/>
                        <a:t>TUPyTA</a:t>
                      </a:r>
                      <a:endParaRPr lang="es-ES" sz="18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6"/>
                  </a:ext>
                </a:extLst>
              </a:tr>
              <a:tr h="532898">
                <a:tc gridSpan="3">
                  <a:txBody>
                    <a:bodyPr/>
                    <a:lstStyle/>
                    <a:p>
                      <a:pPr algn="ctr"/>
                      <a:endParaRPr lang="es-ES" sz="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7"/>
                  </a:ext>
                </a:extLst>
              </a:tr>
              <a:tr h="825274">
                <a:tc>
                  <a:txBody>
                    <a:bodyPr/>
                    <a:lstStyle/>
                    <a:p>
                      <a:pPr algn="ctr"/>
                      <a:endParaRPr lang="es-ES" sz="1400" b="1" dirty="0"/>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pPr algn="ctr"/>
                      <a:endParaRPr lang="es-E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pPr algn="ctr"/>
                      <a:endParaRPr lang="es-ES" sz="1400" b="1" dirty="0"/>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8"/>
                  </a:ext>
                </a:extLst>
              </a:tr>
            </a:tbl>
          </a:graphicData>
        </a:graphic>
      </p:graphicFrame>
      <p:pic>
        <p:nvPicPr>
          <p:cNvPr id="5" name="Imagen 4">
            <a:extLst>
              <a:ext uri="{FF2B5EF4-FFF2-40B4-BE49-F238E27FC236}">
                <a16:creationId xmlns:a16="http://schemas.microsoft.com/office/drawing/2014/main" id="{3C1EF339-5F08-8047-9660-9886845FAD7F}"/>
              </a:ext>
            </a:extLst>
          </p:cNvPr>
          <p:cNvPicPr>
            <a:picLocks noChangeAspect="1"/>
          </p:cNvPicPr>
          <p:nvPr/>
        </p:nvPicPr>
        <p:blipFill>
          <a:blip r:embed="rId2"/>
          <a:stretch>
            <a:fillRect/>
          </a:stretch>
        </p:blipFill>
        <p:spPr>
          <a:xfrm>
            <a:off x="107502" y="133189"/>
            <a:ext cx="4176466" cy="1315421"/>
          </a:xfrm>
          <a:prstGeom prst="rect">
            <a:avLst/>
          </a:prstGeom>
        </p:spPr>
      </p:pic>
    </p:spTree>
    <p:extLst>
      <p:ext uri="{BB962C8B-B14F-4D97-AF65-F5344CB8AC3E}">
        <p14:creationId xmlns:p14="http://schemas.microsoft.com/office/powerpoint/2010/main" val="3238159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748016"/>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4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PROYECTO ACTUAL – Proyecto </a:t>
            </a:r>
            <a:r>
              <a:rPr lang="es-AR" sz="2400" b="1" spc="15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conjunto ITER (GESE) </a:t>
            </a:r>
            <a:r>
              <a:rPr lang="es-AR" sz="24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 Municipalidad </a:t>
            </a:r>
            <a:r>
              <a:rPr lang="es-AR" sz="2400" b="1" spc="15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de Rosario (SSA – DGAP)</a:t>
            </a:r>
            <a:endParaRPr lang="es-AR" sz="24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endParaRPr>
          </a:p>
        </p:txBody>
      </p:sp>
      <p:sp>
        <p:nvSpPr>
          <p:cNvPr id="4" name="3 Rectángulo redondeado"/>
          <p:cNvSpPr/>
          <p:nvPr/>
        </p:nvSpPr>
        <p:spPr>
          <a:xfrm>
            <a:off x="693309" y="1044392"/>
            <a:ext cx="7776864" cy="1368152"/>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s-AR" b="1" dirty="0"/>
              <a:t>“ESTUDIO COMPARATIVO DE LOS AGENTES ATMOSFÉRICOS CORROSIVOS SOBRE CUPONES DE ACERO AL CARBONO EN DISTINTOS SITIOS CIUDAD DE ROSARIO. MAPA DE CORROSIÓN ATMOSFÉRICA”</a:t>
            </a:r>
          </a:p>
        </p:txBody>
      </p:sp>
      <p:sp>
        <p:nvSpPr>
          <p:cNvPr id="6" name="3 Rectángulo redondeado">
            <a:extLst>
              <a:ext uri="{FF2B5EF4-FFF2-40B4-BE49-F238E27FC236}">
                <a16:creationId xmlns:a16="http://schemas.microsoft.com/office/drawing/2014/main" id="{2449E52B-DF8D-4739-AA01-5E42DD11C85E}"/>
              </a:ext>
            </a:extLst>
          </p:cNvPr>
          <p:cNvSpPr/>
          <p:nvPr/>
        </p:nvSpPr>
        <p:spPr>
          <a:xfrm>
            <a:off x="693309" y="2708920"/>
            <a:ext cx="7776864" cy="3096344"/>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s-AR" b="1" dirty="0"/>
              <a:t>El objetivo es el de establecer la agresividad de la corrosión atmosférica sobre cupones de acero al carbono en diversos sitios de la ciudad que poseen clima y geografía similar, pero que se encuentran influenciadas por características dispares, con el objeto de comparar la diferencia del ataque corrosivo entre esta diversidad de sitios y trazar un mapeo característico de la corrosión atmosférica y como medida indirecta de un mapa de concentración de contaminantes. </a:t>
            </a:r>
          </a:p>
        </p:txBody>
      </p:sp>
    </p:spTree>
    <p:extLst>
      <p:ext uri="{BB962C8B-B14F-4D97-AF65-F5344CB8AC3E}">
        <p14:creationId xmlns:p14="http://schemas.microsoft.com/office/powerpoint/2010/main" val="3770459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48680"/>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EJEMPLO DE ESTACIÓN DE MONITOREO</a:t>
            </a:r>
          </a:p>
        </p:txBody>
      </p:sp>
      <p:pic>
        <p:nvPicPr>
          <p:cNvPr id="8" name="Imagen 7">
            <a:extLst>
              <a:ext uri="{FF2B5EF4-FFF2-40B4-BE49-F238E27FC236}">
                <a16:creationId xmlns:a16="http://schemas.microsoft.com/office/drawing/2014/main" id="{C83EA119-4110-4E49-95FE-7EA2445CDAE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11760" y="836712"/>
            <a:ext cx="4464496" cy="5688632"/>
          </a:xfrm>
          <a:prstGeom prst="rect">
            <a:avLst/>
          </a:prstGeom>
          <a:noFill/>
          <a:ln>
            <a:solidFill>
              <a:schemeClr val="tx1"/>
            </a:solidFill>
          </a:ln>
        </p:spPr>
      </p:pic>
      <p:sp>
        <p:nvSpPr>
          <p:cNvPr id="2" name="Elipse 1">
            <a:extLst>
              <a:ext uri="{FF2B5EF4-FFF2-40B4-BE49-F238E27FC236}">
                <a16:creationId xmlns:a16="http://schemas.microsoft.com/office/drawing/2014/main" id="{1FF4AC11-3F3D-4374-8EA3-C04FCF4B4B6B}"/>
              </a:ext>
            </a:extLst>
          </p:cNvPr>
          <p:cNvSpPr/>
          <p:nvPr/>
        </p:nvSpPr>
        <p:spPr>
          <a:xfrm>
            <a:off x="4139952" y="1412776"/>
            <a:ext cx="1080120" cy="93610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557290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48680"/>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RESULTADOS</a:t>
            </a:r>
          </a:p>
        </p:txBody>
      </p:sp>
      <p:sp>
        <p:nvSpPr>
          <p:cNvPr id="6" name="3 Rectángulo redondeado">
            <a:extLst>
              <a:ext uri="{FF2B5EF4-FFF2-40B4-BE49-F238E27FC236}">
                <a16:creationId xmlns:a16="http://schemas.microsoft.com/office/drawing/2014/main" id="{2449E52B-DF8D-4739-AA01-5E42DD11C85E}"/>
              </a:ext>
            </a:extLst>
          </p:cNvPr>
          <p:cNvSpPr/>
          <p:nvPr/>
        </p:nvSpPr>
        <p:spPr>
          <a:xfrm>
            <a:off x="683568" y="908720"/>
            <a:ext cx="7776864" cy="2520280"/>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s-AR" b="1" dirty="0"/>
              <a:t>Debido al cronograma de recambio de los cupones (cada 6 meses), en marzo del corriente año se realizo el primer recambio y actualmente se están analizando los mismos en el Laboratorio de Mediciones Ambientales del G.E.S.E. – ITER - U.T.N. </a:t>
            </a:r>
            <a:r>
              <a:rPr lang="es-AR" b="1" dirty="0" err="1"/>
              <a:t>F.R.Ro</a:t>
            </a:r>
            <a:endParaRPr lang="es-AR" b="1" dirty="0"/>
          </a:p>
        </p:txBody>
      </p:sp>
    </p:spTree>
    <p:extLst>
      <p:ext uri="{BB962C8B-B14F-4D97-AF65-F5344CB8AC3E}">
        <p14:creationId xmlns:p14="http://schemas.microsoft.com/office/powerpoint/2010/main" val="2992679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48680"/>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0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PROYECTO RELACIONADO - Sulfatación</a:t>
            </a:r>
          </a:p>
        </p:txBody>
      </p:sp>
      <p:sp>
        <p:nvSpPr>
          <p:cNvPr id="6" name="3 Rectángulo redondeado">
            <a:extLst>
              <a:ext uri="{FF2B5EF4-FFF2-40B4-BE49-F238E27FC236}">
                <a16:creationId xmlns:a16="http://schemas.microsoft.com/office/drawing/2014/main" id="{2449E52B-DF8D-4739-AA01-5E42DD11C85E}"/>
              </a:ext>
            </a:extLst>
          </p:cNvPr>
          <p:cNvSpPr/>
          <p:nvPr/>
        </p:nvSpPr>
        <p:spPr>
          <a:xfrm>
            <a:off x="683568" y="908720"/>
            <a:ext cx="7776864" cy="1296144"/>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AR" b="1" cap="all" dirty="0"/>
              <a:t>Evaluación de la actividad total de sulfatación en la atmósfera de la Ciudad de Rosario y de la región industrial al norte de la misma - Estudio comparativo.</a:t>
            </a:r>
          </a:p>
        </p:txBody>
      </p:sp>
      <p:sp>
        <p:nvSpPr>
          <p:cNvPr id="4" name="3 Rectángulo redondeado">
            <a:extLst>
              <a:ext uri="{FF2B5EF4-FFF2-40B4-BE49-F238E27FC236}">
                <a16:creationId xmlns:a16="http://schemas.microsoft.com/office/drawing/2014/main" id="{1AE35B18-9794-4765-ADE4-60CD0AE447C2}"/>
              </a:ext>
            </a:extLst>
          </p:cNvPr>
          <p:cNvSpPr/>
          <p:nvPr/>
        </p:nvSpPr>
        <p:spPr>
          <a:xfrm>
            <a:off x="683568" y="2420888"/>
            <a:ext cx="7776864" cy="2808312"/>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AR" b="1" dirty="0"/>
              <a:t>El objetivo es el monitorear el contenido de </a:t>
            </a:r>
            <a:r>
              <a:rPr lang="es-AR" b="1" dirty="0" err="1"/>
              <a:t>sulfatantes</a:t>
            </a:r>
            <a:r>
              <a:rPr lang="es-AR" b="1" dirty="0"/>
              <a:t> totales (SOx, R-SH, SH2) en la atmósfera sobre testigos </a:t>
            </a:r>
            <a:r>
              <a:rPr lang="es-AR" b="1" dirty="0" err="1"/>
              <a:t>prearmados</a:t>
            </a:r>
            <a:r>
              <a:rPr lang="es-AR" b="1" dirty="0"/>
              <a:t> conteniendo PbO2 en dos sitios que poseen clima y geografía similar, pero uno es una zona urbana y el otro una zona industrial, con el objeto de comparar la diferencia en sus concentraciones y poder determinar su posible influencia en el ataque corrosivo entre ambos sitios. </a:t>
            </a:r>
          </a:p>
          <a:p>
            <a:pPr algn="ctr"/>
            <a:endParaRPr lang="es-AR" b="1" dirty="0"/>
          </a:p>
          <a:p>
            <a:pPr algn="ctr"/>
            <a:r>
              <a:rPr lang="es-AR" b="1" dirty="0"/>
              <a:t>Los sitios de monitoreos son los mismos que el del proyecto en el que se compara la actividad de corrosión entre una área urbana y una industrial.</a:t>
            </a:r>
          </a:p>
        </p:txBody>
      </p:sp>
    </p:spTree>
    <p:extLst>
      <p:ext uri="{BB962C8B-B14F-4D97-AF65-F5344CB8AC3E}">
        <p14:creationId xmlns:p14="http://schemas.microsoft.com/office/powerpoint/2010/main" val="52928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48680"/>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TECNOLOGÍA DE MONITOREO</a:t>
            </a:r>
          </a:p>
        </p:txBody>
      </p:sp>
      <p:pic>
        <p:nvPicPr>
          <p:cNvPr id="1026" name="Gráfico 14">
            <a:extLst>
              <a:ext uri="{FF2B5EF4-FFF2-40B4-BE49-F238E27FC236}">
                <a16:creationId xmlns:a16="http://schemas.microsoft.com/office/drawing/2014/main" id="{006A98C1-FA9F-4C22-9D7B-9666B6536A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980728"/>
            <a:ext cx="5400600" cy="456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834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48680"/>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RESULTADOS</a:t>
            </a: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755576" y="620688"/>
            <a:ext cx="7776864" cy="5472608"/>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endParaRPr lang="es-AR" sz="1600" b="1" dirty="0">
              <a:effectLst/>
              <a:latin typeface="Arial" panose="020B0604020202020204" pitchFamily="34" charset="0"/>
              <a:ea typeface="Times New Roman" panose="02020603050405020304" pitchFamily="18" charset="0"/>
            </a:endParaRPr>
          </a:p>
          <a:p>
            <a:pPr algn="just">
              <a:lnSpc>
                <a:spcPct val="115000"/>
              </a:lnSpc>
              <a:spcAft>
                <a:spcPts val="1000"/>
              </a:spcAft>
            </a:pPr>
            <a:r>
              <a:rPr lang="es-AR" sz="1600" b="1" dirty="0">
                <a:effectLst/>
                <a:latin typeface="Arial" panose="020B0604020202020204" pitchFamily="34" charset="0"/>
                <a:ea typeface="Times New Roman" panose="02020603050405020304" pitchFamily="18" charset="0"/>
              </a:rPr>
              <a:t>Comparando las tasas de deposiciones anuales de SO</a:t>
            </a:r>
            <a:r>
              <a:rPr lang="es-AR" sz="1600" b="1" baseline="-25000" dirty="0">
                <a:effectLst/>
                <a:latin typeface="Arial" panose="020B0604020202020204" pitchFamily="34" charset="0"/>
                <a:ea typeface="Times New Roman" panose="02020603050405020304" pitchFamily="18" charset="0"/>
              </a:rPr>
              <a:t>2</a:t>
            </a:r>
            <a:r>
              <a:rPr lang="es-AR" sz="1600" b="1" dirty="0">
                <a:effectLst/>
                <a:latin typeface="Arial" panose="020B0604020202020204" pitchFamily="34" charset="0"/>
                <a:ea typeface="Times New Roman" panose="02020603050405020304" pitchFamily="18" charset="0"/>
              </a:rPr>
              <a:t> obtenidas en ambos sitios respecto de las establecidas como referencia en la norma ISO 9223 – 12 vemos que concuerdan con las características de las actividades antrópicas de las atmósferas estudiadas. También, durante el primer año de monitoreo, observamos que las correspondientes a la Estación San Lorenzo, ubicada en una zona industrial, resultan 12,4 veces superiores a las de la Estación U.T.N., situada en una zona urbana. Para los dos años, los valores correspondientes a la Estación San Lorenzo, ubicada en una zona industrial, resultan 11,9 veces superiores a las de la Estación U.T.N.</a:t>
            </a:r>
          </a:p>
          <a:p>
            <a:pPr algn="just">
              <a:lnSpc>
                <a:spcPct val="115000"/>
              </a:lnSpc>
              <a:spcAft>
                <a:spcPts val="1000"/>
              </a:spcAft>
            </a:pPr>
            <a:r>
              <a:rPr lang="es-AR" sz="1600" b="1" dirty="0">
                <a:solidFill>
                  <a:srgbClr val="000000"/>
                </a:solidFill>
                <a:effectLst/>
                <a:latin typeface="Arial" panose="020B0604020202020204" pitchFamily="34" charset="0"/>
                <a:ea typeface="Times New Roman" panose="02020603050405020304" pitchFamily="18" charset="0"/>
              </a:rPr>
              <a:t>Los primeros resultados obtenidos mostraron indicios de la diferencia en la concentración de agentes </a:t>
            </a:r>
            <a:r>
              <a:rPr lang="es-AR" sz="1600" b="1" dirty="0" err="1">
                <a:solidFill>
                  <a:srgbClr val="000000"/>
                </a:solidFill>
                <a:effectLst/>
                <a:latin typeface="Arial" panose="020B0604020202020204" pitchFamily="34" charset="0"/>
                <a:ea typeface="Times New Roman" panose="02020603050405020304" pitchFamily="18" charset="0"/>
              </a:rPr>
              <a:t>sulfatantes</a:t>
            </a:r>
            <a:r>
              <a:rPr lang="es-AR" sz="1600" b="1" dirty="0">
                <a:solidFill>
                  <a:srgbClr val="000000"/>
                </a:solidFill>
                <a:effectLst/>
                <a:latin typeface="Arial" panose="020B0604020202020204" pitchFamily="34" charset="0"/>
                <a:ea typeface="Times New Roman" panose="02020603050405020304" pitchFamily="18" charset="0"/>
              </a:rPr>
              <a:t> en la atmósfera entre las zonas urbana e industrial analizadas.</a:t>
            </a:r>
          </a:p>
          <a:p>
            <a:pPr algn="just">
              <a:lnSpc>
                <a:spcPct val="115000"/>
              </a:lnSpc>
              <a:spcAft>
                <a:spcPts val="1000"/>
              </a:spcAft>
            </a:pPr>
            <a:endParaRPr lang="es-AR" sz="1600" b="1" dirty="0">
              <a:solidFill>
                <a:srgbClr val="000000"/>
              </a:solidFill>
              <a:latin typeface="Arial" panose="020B0604020202020204" pitchFamily="34" charset="0"/>
              <a:ea typeface="Times New Roman" panose="02020603050405020304" pitchFamily="18" charset="0"/>
            </a:endParaRPr>
          </a:p>
          <a:p>
            <a:pPr algn="just">
              <a:lnSpc>
                <a:spcPct val="115000"/>
              </a:lnSpc>
              <a:spcAft>
                <a:spcPts val="1000"/>
              </a:spcAft>
            </a:pPr>
            <a:r>
              <a:rPr lang="es-AR" sz="1600" b="1" dirty="0">
                <a:solidFill>
                  <a:srgbClr val="000000"/>
                </a:solidFill>
                <a:effectLst/>
                <a:latin typeface="Arial" panose="020B0604020202020204" pitchFamily="34" charset="0"/>
                <a:ea typeface="Times New Roman" panose="02020603050405020304" pitchFamily="18" charset="0"/>
              </a:rPr>
              <a:t>La publicación científica relacionada con este proyecto se encuentra en proceso de publicación.</a:t>
            </a:r>
            <a:endParaRPr lang="es-AR" sz="1600" b="1" dirty="0">
              <a:effectLst/>
              <a:latin typeface="Calibri" panose="020F0502020204030204" pitchFamily="34" charset="0"/>
              <a:ea typeface="Times New Roman" panose="02020603050405020304" pitchFamily="18" charset="0"/>
            </a:endParaRPr>
          </a:p>
          <a:p>
            <a:pPr algn="just">
              <a:lnSpc>
                <a:spcPct val="115000"/>
              </a:lnSpc>
              <a:spcAft>
                <a:spcPts val="1000"/>
              </a:spcAft>
            </a:pP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50363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836712"/>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Área de investigación y actividades en temática ambiental </a:t>
            </a:r>
          </a:p>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de la Especialidad Ingeniería Civil</a:t>
            </a:r>
            <a:endParaRPr lang="es-A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683568" y="980728"/>
            <a:ext cx="7776864" cy="5472608"/>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endParaRPr lang="es-AR" sz="1600" b="1" dirty="0">
              <a:effectLst/>
              <a:latin typeface="Arial" panose="020B0604020202020204" pitchFamily="34" charset="0"/>
              <a:ea typeface="Times New Roman" panose="02020603050405020304" pitchFamily="18" charset="0"/>
            </a:endParaRPr>
          </a:p>
          <a:p>
            <a:pPr>
              <a:lnSpc>
                <a:spcPct val="107000"/>
              </a:lnSpc>
              <a:spcAft>
                <a:spcPts val="800"/>
              </a:spcAft>
            </a:pPr>
            <a:r>
              <a:rPr lang="es-AR" sz="1800" dirty="0">
                <a:effectLst/>
                <a:latin typeface="Tahoma" panose="020B0604030504040204" pitchFamily="34" charset="0"/>
                <a:ea typeface="Calibri" panose="020F0502020204030204" pitchFamily="34" charset="0"/>
                <a:cs typeface="Times New Roman" panose="02020603050405020304" pitchFamily="18" charset="0"/>
              </a:rPr>
              <a:t>El grupo de estudio e investigación, Ingeniería civil y Medioambiente ICMA, desarrolla desde 2021 el Programa Ambiental “ESTRATEGIAS DE SUSTENTABILIDAD AMBIENTAL EN OBRAS CIVILES “que considera:</a:t>
            </a: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AR" sz="1800" b="0" i="0" dirty="0">
                <a:solidFill>
                  <a:srgbClr val="002060"/>
                </a:solidFill>
                <a:effectLst/>
                <a:latin typeface="CIDFont+F8"/>
                <a:ea typeface="Calibri" panose="020F0502020204030204" pitchFamily="34" charset="0"/>
                <a:cs typeface="Times New Roman" panose="02020603050405020304" pitchFamily="18" charset="0"/>
              </a:rPr>
              <a:t>- La recolección de antecedentes que permitan conocer el estado actual de las etapas de</a:t>
            </a:r>
            <a:r>
              <a:rPr lang="es-AR" sz="1800" dirty="0">
                <a:solidFill>
                  <a:srgbClr val="002060"/>
                </a:solidFill>
                <a:effectLst/>
                <a:latin typeface="CIDFont+F8"/>
                <a:ea typeface="Calibri" panose="020F0502020204030204" pitchFamily="34" charset="0"/>
                <a:cs typeface="Times New Roman" panose="02020603050405020304" pitchFamily="18" charset="0"/>
              </a:rPr>
              <a:t> </a:t>
            </a:r>
            <a:r>
              <a:rPr lang="es-AR" sz="1800" b="0" i="0" dirty="0">
                <a:solidFill>
                  <a:srgbClr val="002060"/>
                </a:solidFill>
                <a:effectLst/>
                <a:latin typeface="CIDFont+F8"/>
                <a:ea typeface="Calibri" panose="020F0502020204030204" pitchFamily="34" charset="0"/>
                <a:cs typeface="Times New Roman" panose="02020603050405020304" pitchFamily="18" charset="0"/>
              </a:rPr>
              <a:t>Construcción, Operación y Uso de distintas obras.</a:t>
            </a: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AR" sz="1800" b="0" i="0" dirty="0">
                <a:solidFill>
                  <a:srgbClr val="002060"/>
                </a:solidFill>
                <a:effectLst/>
                <a:latin typeface="CIDFont+F8"/>
                <a:ea typeface="Calibri" panose="020F0502020204030204" pitchFamily="34" charset="0"/>
                <a:cs typeface="Times New Roman" panose="02020603050405020304" pitchFamily="18" charset="0"/>
              </a:rPr>
              <a:t>- Generar documentación que incluya buenas prácticas en Eficiencia Ambiental para formación</a:t>
            </a:r>
            <a:r>
              <a:rPr lang="es-AR" sz="1800" dirty="0">
                <a:solidFill>
                  <a:srgbClr val="002060"/>
                </a:solidFill>
                <a:effectLst/>
                <a:latin typeface="CIDFont+F8"/>
                <a:ea typeface="Calibri" panose="020F0502020204030204" pitchFamily="34" charset="0"/>
                <a:cs typeface="Times New Roman" panose="02020603050405020304" pitchFamily="18" charset="0"/>
              </a:rPr>
              <a:t> </a:t>
            </a:r>
            <a:r>
              <a:rPr lang="es-AR" sz="1800" b="0" i="0" dirty="0">
                <a:solidFill>
                  <a:srgbClr val="002060"/>
                </a:solidFill>
                <a:effectLst/>
                <a:latin typeface="CIDFont+F8"/>
                <a:ea typeface="Calibri" panose="020F0502020204030204" pitchFamily="34" charset="0"/>
                <a:cs typeface="Times New Roman" panose="02020603050405020304" pitchFamily="18" charset="0"/>
              </a:rPr>
              <a:t>académica y que posibiliten la capacitación de personal de la construcción.</a:t>
            </a: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b="0" i="0" dirty="0">
                <a:solidFill>
                  <a:srgbClr val="002060"/>
                </a:solidFill>
                <a:effectLst/>
                <a:latin typeface="CIDFont+F8"/>
                <a:ea typeface="Calibri" panose="020F0502020204030204" pitchFamily="34" charset="0"/>
                <a:cs typeface="Times New Roman" panose="02020603050405020304" pitchFamily="18" charset="0"/>
              </a:rPr>
              <a:t>- Un espacio de participación para alumnos en actividades de Práctica Profesional Supervisada y Proyectos Finales orientados a la construcción sustentable.</a:t>
            </a: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0719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836712"/>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Área de investigación y actividades en temática ambiental </a:t>
            </a:r>
          </a:p>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de la Especialidad Ingeniería Civil</a:t>
            </a:r>
            <a:endParaRPr lang="es-A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683568" y="980728"/>
            <a:ext cx="7776864" cy="5472608"/>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endParaRPr lang="es-AR" sz="1600" b="1" dirty="0">
              <a:effectLst/>
              <a:latin typeface="Arial" panose="020B0604020202020204" pitchFamily="34" charset="0"/>
              <a:ea typeface="Times New Roman" panose="02020603050405020304" pitchFamily="18" charset="0"/>
            </a:endParaRPr>
          </a:p>
          <a:p>
            <a:pPr>
              <a:lnSpc>
                <a:spcPct val="107000"/>
              </a:lnSpc>
              <a:spcAft>
                <a:spcPts val="800"/>
              </a:spcAft>
            </a:pPr>
            <a:r>
              <a:rPr lang="es-AR" sz="1600" dirty="0">
                <a:effectLst/>
                <a:latin typeface="Tahoma" panose="020B0604030504040204" pitchFamily="34" charset="0"/>
                <a:ea typeface="Calibri" panose="020F0502020204030204" pitchFamily="34" charset="0"/>
                <a:cs typeface="Times New Roman" panose="02020603050405020304" pitchFamily="18" charset="0"/>
              </a:rPr>
              <a:t>Proyecto </a:t>
            </a:r>
            <a:r>
              <a:rPr lang="es-AR" sz="1600" b="1" i="1" dirty="0">
                <a:solidFill>
                  <a:srgbClr val="002060"/>
                </a:solidFill>
                <a:effectLst/>
                <a:latin typeface="CIDFont+F8"/>
                <a:ea typeface="Calibri" panose="020F0502020204030204" pitchFamily="34" charset="0"/>
                <a:cs typeface="Times New Roman" panose="02020603050405020304" pitchFamily="18" charset="0"/>
              </a:rPr>
              <a:t>“Desarrollo de un modelo de valoración técnico económica y energética en viviendas de interés social de la ciudad de Rosario”</a:t>
            </a:r>
            <a:endParaRPr lang="es-A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AR" sz="1600" b="1" i="0" dirty="0">
                <a:solidFill>
                  <a:srgbClr val="002060"/>
                </a:solidFill>
                <a:effectLst/>
                <a:latin typeface="CIDFont+F8"/>
                <a:ea typeface="Calibri" panose="020F0502020204030204" pitchFamily="34" charset="0"/>
                <a:cs typeface="Times New Roman" panose="02020603050405020304" pitchFamily="18" charset="0"/>
              </a:rPr>
              <a:t>Objetivo general:</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s-AR" sz="1600" b="0" i="0" dirty="0">
                <a:solidFill>
                  <a:srgbClr val="002060"/>
                </a:solidFill>
                <a:effectLst/>
                <a:latin typeface="CIDFont+F8"/>
                <a:ea typeface="Calibri" panose="020F0502020204030204" pitchFamily="34" charset="0"/>
                <a:cs typeface="Times New Roman" panose="02020603050405020304" pitchFamily="18" charset="0"/>
              </a:rPr>
              <a:t>Crear un modelo de gestión y calificación de la eficiencia energética E.E para edificios de viviendas sociales en el contexto de la Ley 13903 de Santa Fe y Ordenanza 8757 de la Ciudad de Rosario.</a:t>
            </a:r>
          </a:p>
          <a:p>
            <a:pPr marL="342900" lvl="0" indent="-342900">
              <a:lnSpc>
                <a:spcPct val="107000"/>
              </a:lnSpc>
              <a:spcAft>
                <a:spcPts val="600"/>
              </a:spcAft>
              <a:buFont typeface="Symbol" panose="05050102010706020507" pitchFamily="18" charset="2"/>
              <a:buChar char=""/>
            </a:pP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dirty="0">
                <a:effectLst/>
                <a:latin typeface="Tahoma" panose="020B0604030504040204" pitchFamily="34" charset="0"/>
                <a:ea typeface="Calibri" panose="020F0502020204030204" pitchFamily="34" charset="0"/>
                <a:cs typeface="Times New Roman" panose="02020603050405020304" pitchFamily="18" charset="0"/>
              </a:rPr>
              <a:t>Proyecto interdisciplinario con participación de Ingeniería eléctrica e Ingeniería Civil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b="0" i="1" dirty="0">
                <a:solidFill>
                  <a:srgbClr val="002060"/>
                </a:solidFill>
                <a:effectLst/>
                <a:latin typeface="CIDFont+F8"/>
                <a:ea typeface="Calibri" panose="020F0502020204030204" pitchFamily="34" charset="0"/>
                <a:cs typeface="Times New Roman" panose="02020603050405020304" pitchFamily="18" charset="0"/>
              </a:rPr>
              <a:t> </a:t>
            </a:r>
            <a:r>
              <a:rPr lang="es-AR" sz="1600" b="1" i="1" dirty="0">
                <a:solidFill>
                  <a:srgbClr val="002060"/>
                </a:solidFill>
                <a:effectLst/>
                <a:latin typeface="CIDFont+F8"/>
                <a:ea typeface="Calibri" panose="020F0502020204030204" pitchFamily="34" charset="0"/>
                <a:cs typeface="Times New Roman" panose="02020603050405020304" pitchFamily="18" charset="0"/>
              </a:rPr>
              <a:t>“Estudio de Diseño Arquitectónico Sustentable en Edificio de Salud”</a:t>
            </a:r>
            <a:endParaRPr lang="es-A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b="1" i="0" dirty="0">
                <a:solidFill>
                  <a:srgbClr val="002060"/>
                </a:solidFill>
                <a:effectLst/>
                <a:latin typeface="CIDFont+F8"/>
                <a:ea typeface="Calibri" panose="020F0502020204030204" pitchFamily="34" charset="0"/>
                <a:cs typeface="Times New Roman" panose="02020603050405020304" pitchFamily="18" charset="0"/>
              </a:rPr>
              <a:t>Objetivos generales:</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600" b="1" i="0" dirty="0">
                <a:solidFill>
                  <a:srgbClr val="002060"/>
                </a:solidFill>
                <a:effectLst/>
                <a:latin typeface="CIDFont+F8"/>
                <a:ea typeface="Calibri" panose="020F0502020204030204" pitchFamily="34" charset="0"/>
                <a:cs typeface="Times New Roman" panose="02020603050405020304" pitchFamily="18" charset="0"/>
              </a:rPr>
              <a:t>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s-AR" sz="1600" b="0" i="0" dirty="0">
                <a:solidFill>
                  <a:srgbClr val="002060"/>
                </a:solidFill>
                <a:effectLst/>
                <a:latin typeface="CIDFont+F8"/>
                <a:ea typeface="Calibri" panose="020F0502020204030204" pitchFamily="34" charset="0"/>
                <a:cs typeface="Times New Roman" panose="02020603050405020304" pitchFamily="18" charset="0"/>
              </a:rPr>
              <a:t>Establecer una metodología de análisis que sirva de modelo para la implementación de medidas de corrección, gestión y control de eficiencia energética en edificios de salud, replicable a edificios públicos.</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AR" sz="1600" b="0" i="0" dirty="0">
                <a:solidFill>
                  <a:srgbClr val="002060"/>
                </a:solidFill>
                <a:effectLst/>
                <a:latin typeface="CIDFont+F8"/>
                <a:ea typeface="Calibri" panose="020F0502020204030204" pitchFamily="34" charset="0"/>
                <a:cs typeface="Times New Roman" panose="02020603050405020304" pitchFamily="18" charset="0"/>
              </a:rPr>
              <a:t>Fundamentar la figura de un gestor energético</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165078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836712"/>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Área de investigación y actividades en temática ambiental </a:t>
            </a:r>
          </a:p>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CAIMI - ITER</a:t>
            </a:r>
            <a:endParaRPr lang="es-A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755576" y="980728"/>
            <a:ext cx="7776864" cy="5472608"/>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r>
              <a:rPr lang="es-AR" sz="1600" b="1" i="1" dirty="0">
                <a:effectLst/>
                <a:latin typeface="Arial" panose="020B0604020202020204" pitchFamily="34" charset="0"/>
                <a:ea typeface="Times New Roman" panose="02020603050405020304" pitchFamily="18" charset="0"/>
              </a:rPr>
              <a:t>CAIMI-ITER</a:t>
            </a:r>
          </a:p>
          <a:p>
            <a:pPr algn="just">
              <a:lnSpc>
                <a:spcPct val="107000"/>
              </a:lnSpc>
              <a:spcAft>
                <a:spcPts val="800"/>
              </a:spcAft>
            </a:pPr>
            <a:r>
              <a:rPr lang="es-AR" sz="1600" b="1" dirty="0">
                <a:effectLst/>
                <a:latin typeface="Tahoma" panose="020B0604030504040204" pitchFamily="34" charset="0"/>
                <a:ea typeface="Calibri" panose="020F0502020204030204" pitchFamily="34" charset="0"/>
                <a:cs typeface="Times New Roman" panose="02020603050405020304" pitchFamily="18" charset="0"/>
              </a:rPr>
              <a:t>Proyecto </a:t>
            </a:r>
            <a:r>
              <a:rPr lang="es-AR" sz="1600" b="1" i="1" dirty="0">
                <a:solidFill>
                  <a:srgbClr val="002060"/>
                </a:solidFill>
                <a:effectLst/>
                <a:latin typeface="CIDFont+F8"/>
                <a:ea typeface="Calibri" panose="020F0502020204030204" pitchFamily="34" charset="0"/>
                <a:cs typeface="Times New Roman" panose="02020603050405020304" pitchFamily="18" charset="0"/>
              </a:rPr>
              <a:t>“Estrategias para el Diseño Óptimo de Procesos Sustentables Considerando la Valorización de Subproductos y la Incorporación de Energías Renovables. ”</a:t>
            </a:r>
            <a:endParaRPr lang="es-A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AR" sz="1600" b="1" i="0" dirty="0">
                <a:solidFill>
                  <a:srgbClr val="002060"/>
                </a:solidFill>
                <a:effectLst/>
                <a:latin typeface="CIDFont+F8"/>
                <a:ea typeface="Calibri" panose="020F0502020204030204" pitchFamily="34" charset="0"/>
                <a:cs typeface="Times New Roman" panose="02020603050405020304" pitchFamily="18" charset="0"/>
              </a:rPr>
              <a:t>Objetivo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desarrollar estrategias para el diseño óptimo de procesos industriales sustentables de interés para la región y el país, que además de considerar aspectos vinculados a la operabilidad y confiabilidad de los mismos, incorporen energías renovables para la mejora de su perfil energético, incluyan la captura y tratamiento de efluentes líquidos y gaseosos, y estén orientados hacia la obtención de productos con valor agregado a partir de subproductos de la industria convencional. </a:t>
            </a:r>
            <a:endParaRPr lang="es-AR"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020742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836712"/>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Área de investigación y actividades en temática ambiental </a:t>
            </a:r>
          </a:p>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CAIMI - ITER</a:t>
            </a:r>
            <a:endParaRPr lang="es-A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755576" y="980728"/>
            <a:ext cx="7776864" cy="5472608"/>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r>
              <a:rPr lang="es-AR" sz="1600" b="1" i="1" dirty="0">
                <a:effectLst/>
                <a:latin typeface="Arial" panose="020B0604020202020204" pitchFamily="34" charset="0"/>
                <a:ea typeface="Times New Roman" panose="02020603050405020304" pitchFamily="18" charset="0"/>
              </a:rPr>
              <a:t>CAIMI-ITER</a:t>
            </a:r>
          </a:p>
          <a:p>
            <a:pPr algn="just">
              <a:lnSpc>
                <a:spcPct val="107000"/>
              </a:lnSpc>
              <a:spcAft>
                <a:spcPts val="800"/>
              </a:spcAft>
            </a:pPr>
            <a:r>
              <a:rPr lang="es-AR" sz="1600" b="1" dirty="0">
                <a:effectLst/>
                <a:latin typeface="Tahoma" panose="020B0604030504040204" pitchFamily="34" charset="0"/>
                <a:ea typeface="Calibri" panose="020F0502020204030204" pitchFamily="34" charset="0"/>
                <a:cs typeface="Times New Roman" panose="02020603050405020304" pitchFamily="18" charset="0"/>
              </a:rPr>
              <a:t>Proyecto </a:t>
            </a:r>
            <a:r>
              <a:rPr lang="es-AR" sz="1600" b="1" i="1" dirty="0">
                <a:solidFill>
                  <a:srgbClr val="002060"/>
                </a:solidFill>
                <a:effectLst/>
                <a:latin typeface="CIDFont+F8"/>
                <a:ea typeface="Calibri" panose="020F0502020204030204" pitchFamily="34" charset="0"/>
                <a:cs typeface="Times New Roman" panose="02020603050405020304" pitchFamily="18" charset="0"/>
              </a:rPr>
              <a:t>“Estrategias de Modelado de Procesos bajo la Filosofía de Diseño Inherentemente Seguro.”</a:t>
            </a:r>
            <a:endParaRPr lang="es-A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Objetivo:</a:t>
            </a:r>
            <a:endParaRPr lang="es-AR" b="1" i="1"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La filosofía de diseño inherentemente seguro de procesos es crítica tanto en las actividades productivas en general, en la planificación urbana y ordenamiento territorial, así como en la gestión del medio ambiente. El desafío es integrar herramientas auxiliares para el gerenciamiento, en un ambiente de soporte a la actividad en las etapas de diseño conceptual. </a:t>
            </a: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Se propone el desarrollo de nuevas metodologías y un conjunto de herramientas informáticas para la evaluación del riesgo desde las primeras etapas de diseño de procesos, permitiendo que la selección entre alternativas se realice en forma minuciosa y detallada, algorítmicamente; mediante la implementación de un sistema computacional que efectúe la evaluación en forma automática en función de una función objetivo. </a:t>
            </a: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64297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3352745"/>
            <a:ext cx="4141507" cy="310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329843"/>
            <a:ext cx="3888432" cy="31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Elipse"/>
          <p:cNvSpPr/>
          <p:nvPr/>
        </p:nvSpPr>
        <p:spPr>
          <a:xfrm>
            <a:off x="1763688" y="4245416"/>
            <a:ext cx="108012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Elipse"/>
          <p:cNvSpPr/>
          <p:nvPr/>
        </p:nvSpPr>
        <p:spPr>
          <a:xfrm>
            <a:off x="6300192" y="4293388"/>
            <a:ext cx="108012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8 CuadroTexto"/>
          <p:cNvSpPr txBox="1"/>
          <p:nvPr/>
        </p:nvSpPr>
        <p:spPr>
          <a:xfrm>
            <a:off x="395536" y="2536410"/>
            <a:ext cx="4104456" cy="584775"/>
          </a:xfrm>
          <a:prstGeom prst="rect">
            <a:avLst/>
          </a:prstGeom>
          <a:noFill/>
        </p:spPr>
        <p:txBody>
          <a:bodyPr wrap="square" rtlCol="0">
            <a:spAutoFit/>
          </a:bodyPr>
          <a:lstStyle/>
          <a:p>
            <a:pPr algn="ctr"/>
            <a:r>
              <a:rPr lang="es-AR" sz="1600" b="1" i="1" u="sng" dirty="0"/>
              <a:t>Zona Urbana:</a:t>
            </a:r>
            <a:r>
              <a:rPr lang="es-AR" sz="1600" b="1" i="1" dirty="0"/>
              <a:t> Edificio Anexo UTN </a:t>
            </a:r>
            <a:r>
              <a:rPr lang="es-AR" sz="1600" b="1" i="1" dirty="0" err="1"/>
              <a:t>FRRo</a:t>
            </a:r>
            <a:r>
              <a:rPr lang="es-AR" sz="1600" b="1" i="1" dirty="0"/>
              <a:t> </a:t>
            </a:r>
            <a:r>
              <a:rPr lang="es-AR" sz="1600" b="1" i="1" dirty="0" err="1"/>
              <a:t>Zeballos</a:t>
            </a:r>
            <a:r>
              <a:rPr lang="es-AR" sz="1600" b="1" i="1" dirty="0"/>
              <a:t> 1346 - Rosario</a:t>
            </a:r>
          </a:p>
        </p:txBody>
      </p:sp>
      <p:sp>
        <p:nvSpPr>
          <p:cNvPr id="10" name="9 CuadroTexto"/>
          <p:cNvSpPr txBox="1"/>
          <p:nvPr/>
        </p:nvSpPr>
        <p:spPr>
          <a:xfrm>
            <a:off x="4860033" y="2536411"/>
            <a:ext cx="3888432" cy="584775"/>
          </a:xfrm>
          <a:prstGeom prst="rect">
            <a:avLst/>
          </a:prstGeom>
          <a:noFill/>
        </p:spPr>
        <p:txBody>
          <a:bodyPr wrap="square" rtlCol="0">
            <a:spAutoFit/>
          </a:bodyPr>
          <a:lstStyle/>
          <a:p>
            <a:pPr algn="ctr"/>
            <a:r>
              <a:rPr lang="es-AR" sz="1600" b="1" i="1" u="sng" dirty="0"/>
              <a:t>Zona Industrial:</a:t>
            </a:r>
            <a:r>
              <a:rPr lang="es-AR" sz="1600" b="1" i="1" dirty="0"/>
              <a:t> Empresa Grupo </a:t>
            </a:r>
            <a:r>
              <a:rPr lang="es-AR" sz="1600" b="1" i="1" dirty="0" err="1"/>
              <a:t>Brayco</a:t>
            </a:r>
            <a:r>
              <a:rPr lang="es-ES" sz="1600" b="1" i="1" dirty="0"/>
              <a:t>     </a:t>
            </a:r>
          </a:p>
          <a:p>
            <a:pPr algn="ctr"/>
            <a:r>
              <a:rPr lang="es-ES" sz="1600" b="1" i="1" dirty="0"/>
              <a:t>Suipacha 888 - </a:t>
            </a:r>
            <a:r>
              <a:rPr lang="es-AR" sz="1600" b="1" i="1" dirty="0"/>
              <a:t>San Lorenzo</a:t>
            </a:r>
          </a:p>
        </p:txBody>
      </p:sp>
      <p:sp>
        <p:nvSpPr>
          <p:cNvPr id="15" name="14 Rectángulo"/>
          <p:cNvSpPr/>
          <p:nvPr/>
        </p:nvSpPr>
        <p:spPr>
          <a:xfrm>
            <a:off x="0" y="249532"/>
            <a:ext cx="9144000" cy="762248"/>
          </a:xfrm>
          <a:prstGeom prst="rect">
            <a:avLst/>
          </a:prstGeom>
          <a:solidFill>
            <a:schemeClr val="bg2">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s-ES" sz="1600" b="1" u="sng" dirty="0">
              <a:solidFill>
                <a:schemeClr val="tx1"/>
              </a:solidFill>
              <a:highlight>
                <a:srgbClr val="00FFFF"/>
              </a:highlight>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s-ES" sz="1600" b="1" u="sng" dirty="0">
              <a:solidFill>
                <a:schemeClr val="tx1"/>
              </a:solidFill>
              <a:highlight>
                <a:srgbClr val="00FFFF"/>
              </a:highlight>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s-ES" sz="2000" b="1" u="sng" dirty="0">
                <a:solidFill>
                  <a:schemeClr val="tx1"/>
                </a:solidFill>
                <a:highlight>
                  <a:srgbClr val="00FFFF"/>
                </a:highlight>
              </a:rPr>
              <a:t>Proyecto</a:t>
            </a:r>
            <a:r>
              <a:rPr lang="es-ES" sz="2000" b="1" dirty="0">
                <a:solidFill>
                  <a:schemeClr val="tx1"/>
                </a:solidFill>
                <a:highlight>
                  <a:srgbClr val="00FFFF"/>
                </a:highlight>
              </a:rPr>
              <a:t>: ”</a:t>
            </a:r>
            <a:r>
              <a:rPr lang="es-AR" sz="2000" b="1" dirty="0">
                <a:solidFill>
                  <a:schemeClr val="tx1"/>
                </a:solidFill>
                <a:highlight>
                  <a:srgbClr val="00FFFF"/>
                </a:highlight>
              </a:rPr>
              <a:t>Estudio Comparativo de la Corrosión Atmosférica sobre Muestras de Acero al Carbono entre una Zona Urbana y una Industrial</a:t>
            </a:r>
            <a:r>
              <a:rPr lang="es-ES" sz="2000" b="1" dirty="0">
                <a:solidFill>
                  <a:schemeClr val="tx1"/>
                </a:solidFill>
                <a:highlight>
                  <a:srgbClr val="00FFFF"/>
                </a:highlight>
              </a:rPr>
              <a:t>” </a:t>
            </a:r>
          </a:p>
          <a:p>
            <a:pPr algn="ctr"/>
            <a:endParaRPr lang="es-AR" sz="2800" dirty="0">
              <a:highlight>
                <a:srgbClr val="00FFFF"/>
              </a:highlight>
            </a:endParaRPr>
          </a:p>
        </p:txBody>
      </p:sp>
      <p:sp>
        <p:nvSpPr>
          <p:cNvPr id="13" name="12 Rectángulo redondeado"/>
          <p:cNvSpPr/>
          <p:nvPr/>
        </p:nvSpPr>
        <p:spPr>
          <a:xfrm>
            <a:off x="467544" y="1219346"/>
            <a:ext cx="8352928" cy="129614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Medir la corrosión atmosférica sobre muestras de acero al carbono en dos zonas con clima y geografía similar pero con distintos niveles de contaminación en el aire.</a:t>
            </a:r>
          </a:p>
        </p:txBody>
      </p:sp>
    </p:spTree>
    <p:extLst>
      <p:ext uri="{BB962C8B-B14F-4D97-AF65-F5344CB8AC3E}">
        <p14:creationId xmlns:p14="http://schemas.microsoft.com/office/powerpoint/2010/main" val="1405088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836712"/>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Área de investigación y actividades en temática ambiental </a:t>
            </a:r>
          </a:p>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de la Especialidad Ingeniería Civil</a:t>
            </a:r>
            <a:endParaRPr lang="es-A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755576" y="980728"/>
            <a:ext cx="7776864" cy="5472608"/>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r>
              <a:rPr lang="es-AR" sz="1600" b="1" i="1" dirty="0">
                <a:effectLst/>
                <a:latin typeface="Arial" panose="020B0604020202020204" pitchFamily="34" charset="0"/>
                <a:ea typeface="Times New Roman" panose="02020603050405020304" pitchFamily="18" charset="0"/>
              </a:rPr>
              <a:t>CAIMI-ITER</a:t>
            </a:r>
          </a:p>
          <a:p>
            <a:pPr algn="just">
              <a:lnSpc>
                <a:spcPct val="107000"/>
              </a:lnSpc>
              <a:spcAft>
                <a:spcPts val="800"/>
              </a:spcAft>
            </a:pPr>
            <a:r>
              <a:rPr lang="es-AR" sz="1600" b="1" dirty="0">
                <a:effectLst/>
                <a:latin typeface="Tahoma" panose="020B0604030504040204" pitchFamily="34" charset="0"/>
                <a:ea typeface="Calibri" panose="020F0502020204030204" pitchFamily="34" charset="0"/>
                <a:cs typeface="Times New Roman" panose="02020603050405020304" pitchFamily="18" charset="0"/>
              </a:rPr>
              <a:t>Proyecto </a:t>
            </a:r>
            <a:r>
              <a:rPr lang="es-AR" b="1" i="1" dirty="0">
                <a:solidFill>
                  <a:srgbClr val="002060"/>
                </a:solidFill>
                <a:effectLst/>
                <a:latin typeface="CIDFont+F8"/>
                <a:ea typeface="Calibri" panose="020F0502020204030204" pitchFamily="34" charset="0"/>
                <a:cs typeface="Times New Roman" panose="02020603050405020304" pitchFamily="18" charset="0"/>
              </a:rPr>
              <a:t>“Estrategias de Diseño de Procesos de Bioingeniería Sustentables. Aplicaciones a Casos de Estudio en el marco de la bioeconomía.”</a:t>
            </a:r>
            <a:endParaRPr lang="es-AR"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Objetivo :</a:t>
            </a:r>
            <a:endParaRPr lang="es-AR" b="1" i="1"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Se propone desarrollar metodologías para el modelado y diseño óptimo de procesos de bioingeniería. El desarrollo de estrategias, algoritmos y métodos de optimización apropiados, dependen del tipo de problema a resolver. En particular, en las industrias referidas a bioprocesos, procesos alimenticios, química de las especialidades, entre otras.</a:t>
            </a: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Se plantea desarrollar metodologías para el modelado y estrategias para el diseño de experimentos que incorporen el grado de rigurosidad necesario para su integración a la etapa de diseño de detalle, considerando aspectos de escalados de operaciones o del proceso completo. </a:t>
            </a: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057831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836712"/>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Área de investigación y actividades en temática ambiental </a:t>
            </a:r>
          </a:p>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CAIMI - ITER</a:t>
            </a:r>
            <a:endParaRPr lang="es-A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755576" y="1196752"/>
            <a:ext cx="7776864" cy="5256584"/>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r>
              <a:rPr lang="es-AR" sz="1600" b="1" i="1" dirty="0">
                <a:effectLst/>
                <a:latin typeface="Arial" panose="020B0604020202020204" pitchFamily="34" charset="0"/>
                <a:ea typeface="Times New Roman" panose="02020603050405020304" pitchFamily="18" charset="0"/>
              </a:rPr>
              <a:t>CAIMI-ITER</a:t>
            </a:r>
          </a:p>
          <a:p>
            <a:pPr algn="just">
              <a:lnSpc>
                <a:spcPct val="107000"/>
              </a:lnSpc>
              <a:spcAft>
                <a:spcPts val="800"/>
              </a:spcAft>
            </a:pPr>
            <a:r>
              <a:rPr lang="es-AR" sz="1600" b="1" dirty="0">
                <a:effectLst/>
                <a:latin typeface="Tahoma" panose="020B0604030504040204" pitchFamily="34" charset="0"/>
                <a:ea typeface="Calibri" panose="020F0502020204030204" pitchFamily="34" charset="0"/>
                <a:cs typeface="Times New Roman" panose="02020603050405020304" pitchFamily="18" charset="0"/>
              </a:rPr>
              <a:t>Proyecto </a:t>
            </a:r>
            <a:r>
              <a:rPr lang="es-AR" b="1" i="1" dirty="0">
                <a:solidFill>
                  <a:srgbClr val="002060"/>
                </a:solidFill>
                <a:effectLst/>
                <a:latin typeface="CIDFont+F8"/>
                <a:ea typeface="Calibri" panose="020F0502020204030204" pitchFamily="34" charset="0"/>
                <a:cs typeface="Times New Roman" panose="02020603050405020304" pitchFamily="18" charset="0"/>
              </a:rPr>
              <a:t>“Modelado Matemático y Optimización de Procesos Convencionales, No Convencionales e Híbridos para la Captura de Gases de Efecto Invernadero.”</a:t>
            </a:r>
            <a:endParaRPr lang="es-AR"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Objetivo:</a:t>
            </a:r>
            <a:endParaRPr lang="es-AR" b="1" i="1"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Investigar nuevos sistemas (fundamentalmente procesos híbridos) y optimizar los ya existentes para la captura de gases de efecto invernadero generados en plantas de producción de energía eléctrica (proceso integrado) que utilizan combustibles fósiles. </a:t>
            </a: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Proponer soluciones que sean técnicamente factibles, económicamente viables y lo más conveniente posible desde el punto de vista ambiental, según la perspectiva de la ingeniería de sistemas de procesos (PSE) empleando técnicas de programación matemática.  Se propone estudiar detalladamente ciclos combinados de gas natural y plantas de potencia operando con carbón así como estudiar la factibilidad, desempeño (recuperación y pureza) y rangos de aplicación (escala de procesamiento)</a:t>
            </a: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1177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836712"/>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Área de investigación y actividades en temática ambiental </a:t>
            </a:r>
          </a:p>
          <a:p>
            <a:pPr algn="ctr">
              <a:lnSpc>
                <a:spcPct val="107000"/>
              </a:lnSpc>
              <a:spcAft>
                <a:spcPts val="800"/>
              </a:spcAft>
            </a:pPr>
            <a:r>
              <a:rPr lang="es-AR" sz="1800" b="1"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de la Especialidad Ingeniería Civil</a:t>
            </a:r>
            <a:endParaRPr lang="es-A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755576" y="1196752"/>
            <a:ext cx="7776864" cy="5256584"/>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r>
              <a:rPr lang="es-AR" sz="1600" b="1" i="1" dirty="0">
                <a:effectLst/>
                <a:latin typeface="Arial" panose="020B0604020202020204" pitchFamily="34" charset="0"/>
                <a:ea typeface="Times New Roman" panose="02020603050405020304" pitchFamily="18" charset="0"/>
              </a:rPr>
              <a:t>CAIMI-ITER</a:t>
            </a:r>
          </a:p>
          <a:p>
            <a:pPr algn="just">
              <a:lnSpc>
                <a:spcPct val="107000"/>
              </a:lnSpc>
              <a:spcAft>
                <a:spcPts val="800"/>
              </a:spcAft>
            </a:pPr>
            <a:r>
              <a:rPr lang="es-AR" sz="1600" b="1" dirty="0">
                <a:effectLst/>
                <a:latin typeface="Tahoma" panose="020B0604030504040204" pitchFamily="34" charset="0"/>
                <a:ea typeface="Calibri" panose="020F0502020204030204" pitchFamily="34" charset="0"/>
                <a:cs typeface="Times New Roman" panose="02020603050405020304" pitchFamily="18" charset="0"/>
              </a:rPr>
              <a:t>Proyecto </a:t>
            </a:r>
            <a:r>
              <a:rPr lang="es-AR" b="1" i="1" dirty="0">
                <a:solidFill>
                  <a:srgbClr val="002060"/>
                </a:solidFill>
                <a:effectLst/>
                <a:latin typeface="CIDFont+F8"/>
                <a:ea typeface="Calibri" panose="020F0502020204030204" pitchFamily="34" charset="0"/>
                <a:cs typeface="Times New Roman" panose="02020603050405020304" pitchFamily="18" charset="0"/>
              </a:rPr>
              <a:t>“Análisis de factibilidad de procesos de tratamiento de salmuera y CO2 efluentes de una planta doble propósito de desalinización de aguas de mar para generación de energía y agua potable.”</a:t>
            </a:r>
            <a:endParaRPr lang="es-AR"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Objetivo :</a:t>
            </a:r>
            <a:endParaRPr lang="es-AR" b="1" i="1"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La generación de energía a partir de combustibles fósiles aumenta la concentración de gases de efecto invernadero. Una solución es la adecuación de las plantas instaladas acoplándoles procesos de captura de CO2. Capturado éste, se puede transportar y almacenar geológicamente, o se puede reutilizar para obtener productos con valor comercial. </a:t>
            </a:r>
          </a:p>
          <a:p>
            <a:pPr lvl="0" algn="just">
              <a:lnSpc>
                <a:spcPct val="107000"/>
              </a:lnSpc>
              <a:spcAft>
                <a:spcPts val="600"/>
              </a:spcAft>
            </a:pPr>
            <a:r>
              <a:rPr lang="es-AR" b="1" i="1" dirty="0">
                <a:solidFill>
                  <a:srgbClr val="002060"/>
                </a:solidFill>
                <a:effectLst/>
                <a:latin typeface="CIDFont+F8"/>
                <a:ea typeface="Calibri" panose="020F0502020204030204" pitchFamily="34" charset="0"/>
                <a:cs typeface="Times New Roman" panose="02020603050405020304" pitchFamily="18" charset="0"/>
              </a:rPr>
              <a:t>Dada </a:t>
            </a:r>
            <a:r>
              <a:rPr lang="es-AR" b="1" i="1" dirty="0">
                <a:solidFill>
                  <a:srgbClr val="002060"/>
                </a:solidFill>
                <a:latin typeface="CIDFont+F8"/>
                <a:ea typeface="Calibri" panose="020F0502020204030204" pitchFamily="34" charset="0"/>
                <a:cs typeface="Times New Roman" panose="02020603050405020304" pitchFamily="18" charset="0"/>
              </a:rPr>
              <a:t>la falta de agua dulce, </a:t>
            </a:r>
            <a:r>
              <a:rPr lang="es-AR" b="1" i="1" dirty="0">
                <a:solidFill>
                  <a:srgbClr val="002060"/>
                </a:solidFill>
                <a:effectLst/>
                <a:latin typeface="CIDFont+F8"/>
                <a:ea typeface="Calibri" panose="020F0502020204030204" pitchFamily="34" charset="0"/>
                <a:cs typeface="Times New Roman" panose="02020603050405020304" pitchFamily="18" charset="0"/>
              </a:rPr>
              <a:t>se emplean sistemas de desalación de agua de mar acopladas a plantas de generación de energía para mejorar su eficiencia energética (de doble propósito). Generan dos tipos de desechos: una solución de salmuera concentrada y a elevada temperatura, y la emisión de gases de efecto invernadero. Se propone la mineralización del CO2 combinándolo con la salmuera de rechazo para obtener Na2CO3.</a:t>
            </a: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73557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48680"/>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rPr>
              <a:t>CAPACIDADES ITER</a:t>
            </a: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755576" y="620688"/>
            <a:ext cx="7776864" cy="5472608"/>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1000"/>
              </a:spcAft>
            </a:pPr>
            <a:endParaRPr lang="es-AR" sz="1600" b="1" dirty="0">
              <a:effectLst/>
              <a:latin typeface="Arial" panose="020B0604020202020204" pitchFamily="34" charset="0"/>
              <a:ea typeface="Times New Roman" panose="02020603050405020304" pitchFamily="18" charset="0"/>
            </a:endParaRPr>
          </a:p>
          <a:p>
            <a:pPr marL="342900" indent="-342900">
              <a:buFontTx/>
              <a:buChar char="-"/>
            </a:pPr>
            <a:r>
              <a:rPr lang="es-AR" sz="2000" b="1" i="1" dirty="0"/>
              <a:t>Modelado (simulación, optimización y diseño de procesos)</a:t>
            </a:r>
          </a:p>
          <a:p>
            <a:pPr marL="342900" indent="-342900">
              <a:buFontTx/>
              <a:buChar char="-"/>
            </a:pPr>
            <a:r>
              <a:rPr lang="es-AR" sz="2000" b="1" i="1" dirty="0"/>
              <a:t>Ingeniería Conceptual Correctiva, Adaptativa, Escalado del laboratorio al Proceso Industrial.</a:t>
            </a:r>
          </a:p>
          <a:p>
            <a:pPr marL="342900" indent="-342900">
              <a:buFontTx/>
              <a:buChar char="-"/>
            </a:pPr>
            <a:r>
              <a:rPr lang="es-AR" sz="2000" b="1" i="1" dirty="0"/>
              <a:t>Análisis de Riesgos.</a:t>
            </a:r>
          </a:p>
          <a:p>
            <a:pPr marL="342900" indent="-342900">
              <a:buFontTx/>
              <a:buChar char="-"/>
            </a:pPr>
            <a:r>
              <a:rPr lang="es-AR" sz="2000" b="1" i="1" dirty="0"/>
              <a:t>Optimización de </a:t>
            </a:r>
            <a:r>
              <a:rPr lang="es-AR" sz="2000" b="1" i="1" dirty="0" err="1"/>
              <a:t>Layout</a:t>
            </a:r>
            <a:r>
              <a:rPr lang="es-AR" sz="2000" b="1" i="1" dirty="0"/>
              <a:t> basado en riesgo tecnológico.</a:t>
            </a:r>
          </a:p>
          <a:p>
            <a:pPr marL="342900" indent="-342900">
              <a:buFontTx/>
              <a:buChar char="-"/>
            </a:pPr>
            <a:r>
              <a:rPr lang="es-AR" sz="2000" b="1" i="1" dirty="0"/>
              <a:t>Diseño Inherentemente Seguro</a:t>
            </a:r>
          </a:p>
          <a:p>
            <a:pPr marL="342900" indent="-342900">
              <a:buFontTx/>
              <a:buChar char="-"/>
            </a:pPr>
            <a:r>
              <a:rPr lang="es-AR" sz="2000" b="1" i="1" dirty="0"/>
              <a:t>Riesgo Ambiental – PGR</a:t>
            </a:r>
          </a:p>
          <a:p>
            <a:pPr marL="342900" indent="-342900">
              <a:buFontTx/>
              <a:buChar char="-"/>
            </a:pPr>
            <a:r>
              <a:rPr lang="es-AR" sz="2000" b="1" i="1" dirty="0" err="1"/>
              <a:t>Anáisis</a:t>
            </a:r>
            <a:r>
              <a:rPr lang="es-AR" sz="2000" b="1" i="1" dirty="0"/>
              <a:t> de siniestros tecnológicos</a:t>
            </a:r>
          </a:p>
          <a:p>
            <a:pPr marL="342900" indent="-342900">
              <a:buFontTx/>
              <a:buChar char="-"/>
            </a:pPr>
            <a:r>
              <a:rPr lang="es-AR" sz="2000" b="1" i="1" dirty="0"/>
              <a:t>Estudios ambientales en general</a:t>
            </a:r>
          </a:p>
          <a:p>
            <a:pPr marL="342900" indent="-342900">
              <a:buFontTx/>
              <a:buChar char="-"/>
            </a:pPr>
            <a:r>
              <a:rPr lang="es-AR" sz="2000" b="1" i="1" dirty="0"/>
              <a:t>Planeamiento Territorial y el Riesgo Ambiental y Tecnológico (OTA – RAT)</a:t>
            </a:r>
          </a:p>
          <a:p>
            <a:pPr marL="342900" indent="-342900">
              <a:buFontTx/>
              <a:buChar char="-"/>
            </a:pPr>
            <a:endParaRPr lang="es-AR" sz="2000" b="1" i="1" dirty="0"/>
          </a:p>
          <a:p>
            <a:pPr algn="just">
              <a:lnSpc>
                <a:spcPct val="115000"/>
              </a:lnSpc>
              <a:spcAft>
                <a:spcPts val="1000"/>
              </a:spcAft>
            </a:pP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84449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48680"/>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endPar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endParaRPr>
          </a:p>
        </p:txBody>
      </p:sp>
      <p:sp>
        <p:nvSpPr>
          <p:cNvPr id="4" name="3 Rectángulo redondeado">
            <a:extLst>
              <a:ext uri="{FF2B5EF4-FFF2-40B4-BE49-F238E27FC236}">
                <a16:creationId xmlns:a16="http://schemas.microsoft.com/office/drawing/2014/main" id="{ADB0030C-23D9-4DA7-BDCA-0EE539131140}"/>
              </a:ext>
            </a:extLst>
          </p:cNvPr>
          <p:cNvSpPr/>
          <p:nvPr/>
        </p:nvSpPr>
        <p:spPr>
          <a:xfrm>
            <a:off x="755576" y="620688"/>
            <a:ext cx="7776864" cy="5472608"/>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endParaRPr lang="es-AR" sz="2000" b="1" i="1" dirty="0"/>
          </a:p>
          <a:p>
            <a:endParaRPr lang="es-AR" sz="2000" b="1" i="1" dirty="0"/>
          </a:p>
          <a:p>
            <a:endParaRPr lang="es-AR" sz="2400" b="1" i="1" dirty="0"/>
          </a:p>
          <a:p>
            <a:endParaRPr lang="es-AR" sz="2400" b="1" i="1" dirty="0"/>
          </a:p>
          <a:p>
            <a:endParaRPr lang="es-AR" sz="2400" b="1" i="1" dirty="0"/>
          </a:p>
          <a:p>
            <a:endParaRPr lang="es-AR" sz="2400" b="1" i="1" dirty="0"/>
          </a:p>
          <a:p>
            <a:endParaRPr lang="es-AR" sz="2400" b="1" i="1" dirty="0"/>
          </a:p>
          <a:p>
            <a:r>
              <a:rPr lang="es-AR" sz="2400" b="1" i="1" dirty="0"/>
              <a:t>MUCHAS GRACIAS POR SU ATENCIÓN</a:t>
            </a:r>
          </a:p>
          <a:p>
            <a:endParaRPr lang="es-AR" sz="2000" b="1" i="1" dirty="0">
              <a:hlinkClick r:id="rId3"/>
            </a:endParaRPr>
          </a:p>
          <a:p>
            <a:endParaRPr lang="es-AR" sz="2000" b="1" i="1" dirty="0">
              <a:hlinkClick r:id="rId3"/>
            </a:endParaRPr>
          </a:p>
          <a:p>
            <a:r>
              <a:rPr lang="es-AR" sz="2000" b="1" i="1" dirty="0">
                <a:hlinkClick r:id="rId3"/>
              </a:rPr>
              <a:t>iter@frro.utn.edu.ar</a:t>
            </a:r>
            <a:endParaRPr lang="es-AR" sz="2000" b="1" i="1" dirty="0"/>
          </a:p>
          <a:p>
            <a:r>
              <a:rPr lang="es-AR" sz="2000" b="1" i="1" dirty="0">
                <a:hlinkClick r:id="rId4"/>
              </a:rPr>
              <a:t>seu@frro.utn.edu.ar</a:t>
            </a:r>
            <a:endParaRPr lang="es-AR" sz="2000" b="1" i="1" dirty="0"/>
          </a:p>
          <a:p>
            <a:r>
              <a:rPr lang="es-AR" sz="2000" b="1" i="1" dirty="0">
                <a:hlinkClick r:id="rId5"/>
              </a:rPr>
              <a:t>gese.utnfrro@gmail.com</a:t>
            </a:r>
            <a:endParaRPr lang="es-AR" sz="2000" b="1" i="1" dirty="0"/>
          </a:p>
          <a:p>
            <a:r>
              <a:rPr lang="es-AR" sz="2000" b="1" i="1" dirty="0">
                <a:hlinkClick r:id="rId6"/>
              </a:rPr>
              <a:t>icmacivil@gmail.com</a:t>
            </a:r>
            <a:endParaRPr lang="es-AR" sz="2000" b="1" i="1" dirty="0"/>
          </a:p>
          <a:p>
            <a:r>
              <a:rPr lang="es-AR" sz="2000" b="1" i="1" dirty="0">
                <a:hlinkClick r:id="rId7"/>
              </a:rPr>
              <a:t>posgrado@frro.utn.edu.ar</a:t>
            </a:r>
            <a:endParaRPr lang="es-AR" sz="2000" b="1" i="1" dirty="0"/>
          </a:p>
          <a:p>
            <a:endParaRPr lang="es-AR" sz="2000" b="1" i="1" dirty="0"/>
          </a:p>
          <a:p>
            <a:r>
              <a:rPr lang="es-AR" sz="2000" b="1" i="1" dirty="0">
                <a:hlinkClick r:id="rId8"/>
              </a:rPr>
              <a:t>cmgiordani@gmail.com</a:t>
            </a:r>
            <a:endParaRPr lang="es-AR" sz="2000" b="1" i="1" dirty="0"/>
          </a:p>
          <a:p>
            <a:r>
              <a:rPr lang="es-AR" sz="2000" b="1" i="1" dirty="0">
                <a:hlinkClick r:id="rId9"/>
              </a:rPr>
              <a:t>cesarmackler@gmail.com</a:t>
            </a:r>
            <a:endParaRPr lang="es-AR" sz="2000" b="1" i="1" dirty="0"/>
          </a:p>
          <a:p>
            <a:endParaRPr lang="es-AR" sz="2000" b="1" i="1" dirty="0"/>
          </a:p>
          <a:p>
            <a:endParaRPr lang="es-AR" sz="2000" b="1" i="1" dirty="0"/>
          </a:p>
          <a:p>
            <a:endParaRPr lang="es-AR" sz="2000" b="1" i="1" dirty="0"/>
          </a:p>
          <a:p>
            <a:endParaRPr lang="es-AR" sz="2000" b="1" i="1" dirty="0"/>
          </a:p>
          <a:p>
            <a:pPr marL="342900" indent="-342900">
              <a:buFontTx/>
              <a:buChar char="-"/>
            </a:pPr>
            <a:endParaRPr lang="es-AR" sz="2000" b="1" i="1" dirty="0"/>
          </a:p>
          <a:p>
            <a:pPr algn="just">
              <a:lnSpc>
                <a:spcPct val="115000"/>
              </a:lnSpc>
              <a:spcAft>
                <a:spcPts val="1000"/>
              </a:spcAft>
            </a:pPr>
            <a:endParaRPr lang="es-AR" sz="16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47573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395536" y="836712"/>
            <a:ext cx="8352928" cy="9361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ü"/>
            </a:pPr>
            <a:r>
              <a:rPr lang="es-AR" dirty="0">
                <a:solidFill>
                  <a:schemeClr val="tx1"/>
                </a:solidFill>
              </a:rPr>
              <a:t>Determinar la </a:t>
            </a:r>
            <a:r>
              <a:rPr lang="es-AR" b="1" dirty="0">
                <a:solidFill>
                  <a:schemeClr val="tx1"/>
                </a:solidFill>
              </a:rPr>
              <a:t>categoría de </a:t>
            </a:r>
            <a:r>
              <a:rPr lang="es-AR" b="1" dirty="0" err="1">
                <a:solidFill>
                  <a:schemeClr val="tx1"/>
                </a:solidFill>
              </a:rPr>
              <a:t>corrosividad</a:t>
            </a:r>
            <a:r>
              <a:rPr lang="es-AR" b="1" dirty="0">
                <a:solidFill>
                  <a:schemeClr val="tx1"/>
                </a:solidFill>
              </a:rPr>
              <a:t> </a:t>
            </a:r>
            <a:r>
              <a:rPr lang="es-AR" dirty="0">
                <a:solidFill>
                  <a:schemeClr val="tx1"/>
                </a:solidFill>
              </a:rPr>
              <a:t>de cada zona según lo establecido por la </a:t>
            </a:r>
            <a:r>
              <a:rPr lang="es-AR" b="1" dirty="0">
                <a:solidFill>
                  <a:schemeClr val="tx1"/>
                </a:solidFill>
              </a:rPr>
              <a:t>Norma ISO 9223 (2012), </a:t>
            </a:r>
            <a:r>
              <a:rPr lang="es-AR" dirty="0">
                <a:solidFill>
                  <a:schemeClr val="tx1"/>
                </a:solidFill>
              </a:rPr>
              <a:t>para poder comparar el nivel de agresividad atmosférica sobre los materiales entre ambas zonas.</a:t>
            </a:r>
          </a:p>
        </p:txBody>
      </p:sp>
      <p:graphicFrame>
        <p:nvGraphicFramePr>
          <p:cNvPr id="5" name="4 Tabla"/>
          <p:cNvGraphicFramePr>
            <a:graphicFrameLocks noGrp="1"/>
          </p:cNvGraphicFramePr>
          <p:nvPr>
            <p:extLst>
              <p:ext uri="{D42A27DB-BD31-4B8C-83A1-F6EECF244321}">
                <p14:modId xmlns:p14="http://schemas.microsoft.com/office/powerpoint/2010/main" val="3067962499"/>
              </p:ext>
            </p:extLst>
          </p:nvPr>
        </p:nvGraphicFramePr>
        <p:xfrm>
          <a:off x="2051720" y="1916832"/>
          <a:ext cx="5256585" cy="2722118"/>
        </p:xfrm>
        <a:graphic>
          <a:graphicData uri="http://schemas.openxmlformats.org/drawingml/2006/table">
            <a:tbl>
              <a:tblPr firstRow="1" firstCol="1" bandRow="1">
                <a:tableStyleId>{00A15C55-8517-42AA-B614-E9B94910E393}</a:tableStyleId>
              </a:tblPr>
              <a:tblGrid>
                <a:gridCol w="771755">
                  <a:extLst>
                    <a:ext uri="{9D8B030D-6E8A-4147-A177-3AD203B41FA5}">
                      <a16:colId xmlns:a16="http://schemas.microsoft.com/office/drawing/2014/main" val="20000"/>
                    </a:ext>
                  </a:extLst>
                </a:gridCol>
                <a:gridCol w="1384150">
                  <a:extLst>
                    <a:ext uri="{9D8B030D-6E8A-4147-A177-3AD203B41FA5}">
                      <a16:colId xmlns:a16="http://schemas.microsoft.com/office/drawing/2014/main" val="20001"/>
                    </a:ext>
                  </a:extLst>
                </a:gridCol>
                <a:gridCol w="1550340">
                  <a:extLst>
                    <a:ext uri="{9D8B030D-6E8A-4147-A177-3AD203B41FA5}">
                      <a16:colId xmlns:a16="http://schemas.microsoft.com/office/drawing/2014/main" val="20002"/>
                    </a:ext>
                  </a:extLst>
                </a:gridCol>
                <a:gridCol w="1550340">
                  <a:extLst>
                    <a:ext uri="{9D8B030D-6E8A-4147-A177-3AD203B41FA5}">
                      <a16:colId xmlns:a16="http://schemas.microsoft.com/office/drawing/2014/main" val="20003"/>
                    </a:ext>
                  </a:extLst>
                </a:gridCol>
              </a:tblGrid>
              <a:tr h="191898">
                <a:tc rowSpan="2" gridSpan="2">
                  <a:txBody>
                    <a:bodyPr/>
                    <a:lstStyle/>
                    <a:p>
                      <a:pPr algn="ctr">
                        <a:lnSpc>
                          <a:spcPct val="115000"/>
                        </a:lnSpc>
                        <a:spcAft>
                          <a:spcPts val="0"/>
                        </a:spcAft>
                      </a:pPr>
                      <a:r>
                        <a:rPr lang="es-AR" sz="1600" dirty="0">
                          <a:effectLst/>
                        </a:rPr>
                        <a:t>Categoría de </a:t>
                      </a:r>
                      <a:r>
                        <a:rPr lang="es-AR" sz="1600" dirty="0" err="1">
                          <a:effectLst/>
                        </a:rPr>
                        <a:t>Corrosividad</a:t>
                      </a:r>
                      <a:endParaRPr lang="es-ES" sz="16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hMerge="1">
                  <a:txBody>
                    <a:bodyPr/>
                    <a:lstStyle/>
                    <a:p>
                      <a:endParaRPr lang="es-ES"/>
                    </a:p>
                  </a:txBody>
                  <a:tcPr/>
                </a:tc>
                <a:tc gridSpan="2">
                  <a:txBody>
                    <a:bodyPr/>
                    <a:lstStyle/>
                    <a:p>
                      <a:pPr algn="ctr">
                        <a:lnSpc>
                          <a:spcPct val="115000"/>
                        </a:lnSpc>
                        <a:spcAft>
                          <a:spcPts val="0"/>
                        </a:spcAft>
                      </a:pPr>
                      <a:r>
                        <a:rPr lang="es-AR" sz="1600" dirty="0">
                          <a:effectLst/>
                        </a:rPr>
                        <a:t>Velocidad de Corrosión (</a:t>
                      </a:r>
                      <a:r>
                        <a:rPr lang="es-AR" sz="1600" dirty="0" err="1">
                          <a:effectLst/>
                        </a:rPr>
                        <a:t>r</a:t>
                      </a:r>
                      <a:r>
                        <a:rPr lang="es-AR" sz="1600" baseline="-25000" dirty="0" err="1">
                          <a:effectLst/>
                        </a:rPr>
                        <a:t>corr</a:t>
                      </a:r>
                      <a:r>
                        <a:rPr lang="es-AR" sz="1600" dirty="0">
                          <a:effectLst/>
                        </a:rPr>
                        <a:t>)</a:t>
                      </a:r>
                      <a:endParaRPr lang="es-ES" sz="16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0"/>
                  </a:ext>
                </a:extLst>
              </a:tr>
              <a:tr h="204997">
                <a:tc gridSpan="2" vMerge="1">
                  <a:txBody>
                    <a:bodyPr/>
                    <a:lstStyle/>
                    <a:p>
                      <a:endParaRPr lang="es-ES"/>
                    </a:p>
                  </a:txBody>
                  <a:tcPr/>
                </a:tc>
                <a:tc hMerge="1" vMerge="1">
                  <a:txBody>
                    <a:bodyPr/>
                    <a:lstStyle/>
                    <a:p>
                      <a:endParaRPr lang="es-ES"/>
                    </a:p>
                  </a:txBody>
                  <a:tcPr/>
                </a:tc>
                <a:tc>
                  <a:txBody>
                    <a:bodyPr/>
                    <a:lstStyle/>
                    <a:p>
                      <a:pPr algn="ctr">
                        <a:lnSpc>
                          <a:spcPct val="115000"/>
                        </a:lnSpc>
                        <a:spcAft>
                          <a:spcPts val="0"/>
                        </a:spcAft>
                      </a:pPr>
                      <a:r>
                        <a:rPr lang="es-AR" sz="1400" dirty="0">
                          <a:effectLst/>
                        </a:rPr>
                        <a:t>Unidad</a:t>
                      </a:r>
                      <a:endParaRPr lang="es-ES" sz="14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400" dirty="0">
                          <a:effectLst/>
                        </a:rPr>
                        <a:t>Acero al Carbono</a:t>
                      </a:r>
                      <a:endParaRPr lang="es-ES" sz="14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1069">
                <a:tc rowSpan="2">
                  <a:txBody>
                    <a:bodyPr/>
                    <a:lstStyle/>
                    <a:p>
                      <a:pPr algn="ctr">
                        <a:lnSpc>
                          <a:spcPct val="115000"/>
                        </a:lnSpc>
                        <a:spcAft>
                          <a:spcPts val="0"/>
                        </a:spcAft>
                      </a:pPr>
                      <a:r>
                        <a:rPr lang="es-AR" sz="1100" dirty="0">
                          <a:effectLst/>
                        </a:rPr>
                        <a:t>C1</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AR" sz="1100" dirty="0">
                          <a:effectLst/>
                        </a:rPr>
                        <a:t>Muy Baja</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a:effectLst/>
                        </a:rPr>
                        <a:t>g/m</a:t>
                      </a:r>
                      <a:r>
                        <a:rPr lang="es-AR" sz="1100" baseline="30000">
                          <a:effectLst/>
                        </a:rPr>
                        <a:t>2</a:t>
                      </a:r>
                      <a:r>
                        <a:rPr lang="es-AR" sz="1100">
                          <a:effectLst/>
                        </a:rPr>
                        <a:t>.año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err="1">
                          <a:effectLst/>
                        </a:rPr>
                        <a:t>r</a:t>
                      </a:r>
                      <a:r>
                        <a:rPr lang="es-AR" sz="1100" baseline="-25000" dirty="0" err="1">
                          <a:effectLst/>
                        </a:rPr>
                        <a:t>corr</a:t>
                      </a:r>
                      <a:r>
                        <a:rPr lang="es-AR" sz="1100" dirty="0">
                          <a:effectLst/>
                        </a:rPr>
                        <a:t> ≤ 10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106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AR" sz="1100">
                          <a:effectLst/>
                        </a:rPr>
                        <a:t>µm/año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err="1">
                          <a:effectLst/>
                        </a:rPr>
                        <a:t>r</a:t>
                      </a:r>
                      <a:r>
                        <a:rPr lang="es-AR" sz="1100" baseline="-25000" dirty="0" err="1">
                          <a:effectLst/>
                        </a:rPr>
                        <a:t>corr</a:t>
                      </a:r>
                      <a:r>
                        <a:rPr lang="es-AR" sz="1100" dirty="0">
                          <a:effectLst/>
                        </a:rPr>
                        <a:t> ≤ 1,3</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1069">
                <a:tc rowSpan="2">
                  <a:txBody>
                    <a:bodyPr/>
                    <a:lstStyle/>
                    <a:p>
                      <a:pPr algn="ctr">
                        <a:lnSpc>
                          <a:spcPct val="115000"/>
                        </a:lnSpc>
                        <a:spcAft>
                          <a:spcPts val="0"/>
                        </a:spcAft>
                      </a:pPr>
                      <a:r>
                        <a:rPr lang="es-AR" sz="1100" dirty="0">
                          <a:effectLst/>
                        </a:rPr>
                        <a:t>C2</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AR" sz="1100">
                          <a:effectLst/>
                        </a:rPr>
                        <a:t>Baja</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a:effectLst/>
                        </a:rPr>
                        <a:t>g/m</a:t>
                      </a:r>
                      <a:r>
                        <a:rPr lang="es-AR" sz="1100" baseline="30000">
                          <a:effectLst/>
                        </a:rPr>
                        <a:t>2</a:t>
                      </a:r>
                      <a:r>
                        <a:rPr lang="es-AR" sz="1100">
                          <a:effectLst/>
                        </a:rPr>
                        <a:t>.año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10 &lt; </a:t>
                      </a:r>
                      <a:r>
                        <a:rPr lang="es-AR" sz="1100" dirty="0" err="1">
                          <a:effectLst/>
                        </a:rPr>
                        <a:t>r</a:t>
                      </a:r>
                      <a:r>
                        <a:rPr lang="es-AR" sz="1100" baseline="-25000" dirty="0" err="1">
                          <a:effectLst/>
                        </a:rPr>
                        <a:t>corr</a:t>
                      </a:r>
                      <a:r>
                        <a:rPr lang="es-AR" sz="1100" dirty="0">
                          <a:effectLst/>
                        </a:rPr>
                        <a:t> ≤ 200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106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AR" sz="1100">
                          <a:effectLst/>
                        </a:rPr>
                        <a:t>µm/año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1,3 &lt; </a:t>
                      </a:r>
                      <a:r>
                        <a:rPr lang="es-AR" sz="1100" dirty="0" err="1">
                          <a:effectLst/>
                        </a:rPr>
                        <a:t>r</a:t>
                      </a:r>
                      <a:r>
                        <a:rPr lang="es-AR" sz="1100" baseline="-25000" dirty="0" err="1">
                          <a:effectLst/>
                        </a:rPr>
                        <a:t>corr</a:t>
                      </a:r>
                      <a:r>
                        <a:rPr lang="es-AR" sz="1100" dirty="0">
                          <a:effectLst/>
                        </a:rPr>
                        <a:t> ≤ 25</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1069">
                <a:tc rowSpan="2">
                  <a:txBody>
                    <a:bodyPr/>
                    <a:lstStyle/>
                    <a:p>
                      <a:pPr algn="ctr">
                        <a:lnSpc>
                          <a:spcPct val="115000"/>
                        </a:lnSpc>
                        <a:spcAft>
                          <a:spcPts val="0"/>
                        </a:spcAft>
                      </a:pPr>
                      <a:r>
                        <a:rPr lang="es-AR" sz="1100" dirty="0">
                          <a:effectLst/>
                        </a:rPr>
                        <a:t>C3</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AR" sz="1100">
                          <a:effectLst/>
                        </a:rPr>
                        <a:t>Mediana</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a:effectLst/>
                        </a:rPr>
                        <a:t>g/m</a:t>
                      </a:r>
                      <a:r>
                        <a:rPr lang="es-AR" sz="1100" baseline="30000">
                          <a:effectLst/>
                        </a:rPr>
                        <a:t>2</a:t>
                      </a:r>
                      <a:r>
                        <a:rPr lang="es-AR" sz="1100">
                          <a:effectLst/>
                        </a:rPr>
                        <a:t>.año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200 &lt; </a:t>
                      </a:r>
                      <a:r>
                        <a:rPr lang="es-AR" sz="1100" dirty="0" err="1">
                          <a:effectLst/>
                        </a:rPr>
                        <a:t>r</a:t>
                      </a:r>
                      <a:r>
                        <a:rPr lang="es-AR" sz="1100" baseline="-25000" dirty="0" err="1">
                          <a:effectLst/>
                        </a:rPr>
                        <a:t>corr</a:t>
                      </a:r>
                      <a:r>
                        <a:rPr lang="es-AR" sz="1100" dirty="0">
                          <a:effectLst/>
                        </a:rPr>
                        <a:t> ≤  400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106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AR" sz="1100">
                          <a:effectLst/>
                        </a:rPr>
                        <a:t>µm/año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25 &lt; </a:t>
                      </a:r>
                      <a:r>
                        <a:rPr lang="es-AR" sz="1100" dirty="0" err="1">
                          <a:effectLst/>
                        </a:rPr>
                        <a:t>r</a:t>
                      </a:r>
                      <a:r>
                        <a:rPr lang="es-AR" sz="1100" baseline="-25000" dirty="0" err="1">
                          <a:effectLst/>
                        </a:rPr>
                        <a:t>corr</a:t>
                      </a:r>
                      <a:r>
                        <a:rPr lang="es-AR" sz="1100" dirty="0">
                          <a:effectLst/>
                        </a:rPr>
                        <a:t> ≤ 50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1069">
                <a:tc rowSpan="2">
                  <a:txBody>
                    <a:bodyPr/>
                    <a:lstStyle/>
                    <a:p>
                      <a:pPr algn="ctr">
                        <a:lnSpc>
                          <a:spcPct val="115000"/>
                        </a:lnSpc>
                        <a:spcAft>
                          <a:spcPts val="0"/>
                        </a:spcAft>
                      </a:pPr>
                      <a:r>
                        <a:rPr lang="es-AR" sz="1100" dirty="0">
                          <a:effectLst/>
                        </a:rPr>
                        <a:t>C4</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AR" sz="1100">
                          <a:effectLst/>
                        </a:rPr>
                        <a:t>Alta</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a:effectLst/>
                        </a:rPr>
                        <a:t>g/m</a:t>
                      </a:r>
                      <a:r>
                        <a:rPr lang="es-AR" sz="1100" baseline="30000">
                          <a:effectLst/>
                        </a:rPr>
                        <a:t>2</a:t>
                      </a:r>
                      <a:r>
                        <a:rPr lang="es-AR" sz="1100">
                          <a:effectLst/>
                        </a:rPr>
                        <a:t>.año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400 &lt; </a:t>
                      </a:r>
                      <a:r>
                        <a:rPr lang="es-AR" sz="1100" dirty="0" err="1">
                          <a:effectLst/>
                        </a:rPr>
                        <a:t>r</a:t>
                      </a:r>
                      <a:r>
                        <a:rPr lang="es-AR" sz="1100" baseline="-25000" dirty="0" err="1">
                          <a:effectLst/>
                        </a:rPr>
                        <a:t>corr</a:t>
                      </a:r>
                      <a:r>
                        <a:rPr lang="es-AR" sz="1100" dirty="0">
                          <a:effectLst/>
                        </a:rPr>
                        <a:t> ≤ 650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6106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AR" sz="1100">
                          <a:effectLst/>
                        </a:rPr>
                        <a:t>µm/año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50 &lt; </a:t>
                      </a:r>
                      <a:r>
                        <a:rPr lang="es-AR" sz="1100" dirty="0" err="1">
                          <a:effectLst/>
                        </a:rPr>
                        <a:t>r</a:t>
                      </a:r>
                      <a:r>
                        <a:rPr lang="es-AR" sz="1100" baseline="-25000" dirty="0" err="1">
                          <a:effectLst/>
                        </a:rPr>
                        <a:t>corr</a:t>
                      </a:r>
                      <a:r>
                        <a:rPr lang="es-AR" sz="1100" dirty="0">
                          <a:effectLst/>
                        </a:rPr>
                        <a:t> ≤ 80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61069">
                <a:tc rowSpan="2">
                  <a:txBody>
                    <a:bodyPr/>
                    <a:lstStyle/>
                    <a:p>
                      <a:pPr algn="ctr">
                        <a:lnSpc>
                          <a:spcPct val="115000"/>
                        </a:lnSpc>
                        <a:spcAft>
                          <a:spcPts val="0"/>
                        </a:spcAft>
                      </a:pPr>
                      <a:r>
                        <a:rPr lang="es-AR" sz="1100" dirty="0">
                          <a:effectLst/>
                        </a:rPr>
                        <a:t>C5</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AR" sz="1100">
                          <a:effectLst/>
                        </a:rPr>
                        <a:t>Muy Alta</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a:effectLst/>
                        </a:rPr>
                        <a:t>g/m</a:t>
                      </a:r>
                      <a:r>
                        <a:rPr lang="es-AR" sz="1100" baseline="30000">
                          <a:effectLst/>
                        </a:rPr>
                        <a:t>2</a:t>
                      </a:r>
                      <a:r>
                        <a:rPr lang="es-AR" sz="1100">
                          <a:effectLst/>
                        </a:rPr>
                        <a:t>.año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650 &lt; </a:t>
                      </a:r>
                      <a:r>
                        <a:rPr lang="es-AR" sz="1100" dirty="0" err="1">
                          <a:effectLst/>
                        </a:rPr>
                        <a:t>r</a:t>
                      </a:r>
                      <a:r>
                        <a:rPr lang="es-AR" sz="1100" baseline="-25000" dirty="0" err="1">
                          <a:effectLst/>
                        </a:rPr>
                        <a:t>corr</a:t>
                      </a:r>
                      <a:r>
                        <a:rPr lang="es-AR" sz="1100" baseline="-25000" dirty="0">
                          <a:effectLst/>
                        </a:rPr>
                        <a:t> </a:t>
                      </a:r>
                      <a:r>
                        <a:rPr lang="es-AR" sz="1100" dirty="0">
                          <a:effectLst/>
                        </a:rPr>
                        <a:t>≤ 1500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6106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AR" sz="1100">
                          <a:effectLst/>
                        </a:rPr>
                        <a:t>µm/año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80 &lt; </a:t>
                      </a:r>
                      <a:r>
                        <a:rPr lang="es-AR" sz="1100" dirty="0" err="1">
                          <a:effectLst/>
                        </a:rPr>
                        <a:t>r</a:t>
                      </a:r>
                      <a:r>
                        <a:rPr lang="es-AR" sz="1100" baseline="-25000" dirty="0" err="1">
                          <a:effectLst/>
                        </a:rPr>
                        <a:t>corr</a:t>
                      </a:r>
                      <a:r>
                        <a:rPr lang="es-AR" sz="1100" dirty="0">
                          <a:effectLst/>
                        </a:rPr>
                        <a:t> ≤ 200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61069">
                <a:tc rowSpan="2">
                  <a:txBody>
                    <a:bodyPr/>
                    <a:lstStyle/>
                    <a:p>
                      <a:pPr algn="ctr">
                        <a:lnSpc>
                          <a:spcPct val="115000"/>
                        </a:lnSpc>
                        <a:spcAft>
                          <a:spcPts val="0"/>
                        </a:spcAft>
                      </a:pPr>
                      <a:r>
                        <a:rPr lang="es-AR" sz="1100" dirty="0">
                          <a:effectLst/>
                        </a:rPr>
                        <a:t>CX</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AR" sz="1100">
                          <a:effectLst/>
                        </a:rPr>
                        <a:t>Extrema</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a:effectLst/>
                        </a:rPr>
                        <a:t>g/m</a:t>
                      </a:r>
                      <a:r>
                        <a:rPr lang="es-AR" sz="1100" baseline="30000">
                          <a:effectLst/>
                        </a:rPr>
                        <a:t>2</a:t>
                      </a:r>
                      <a:r>
                        <a:rPr lang="es-AR" sz="1100">
                          <a:effectLst/>
                        </a:rPr>
                        <a:t>.año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100" dirty="0">
                          <a:effectLst/>
                        </a:rPr>
                        <a:t>1500 &lt; </a:t>
                      </a:r>
                      <a:r>
                        <a:rPr lang="es-AR" sz="1100" dirty="0" err="1">
                          <a:effectLst/>
                        </a:rPr>
                        <a:t>r</a:t>
                      </a:r>
                      <a:r>
                        <a:rPr lang="es-AR" sz="1100" baseline="-25000" dirty="0" err="1">
                          <a:effectLst/>
                        </a:rPr>
                        <a:t>corr</a:t>
                      </a:r>
                      <a:r>
                        <a:rPr lang="es-AR" sz="1100" dirty="0">
                          <a:effectLst/>
                        </a:rPr>
                        <a:t> ≤ 5500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16106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AR" sz="1100">
                          <a:effectLst/>
                        </a:rPr>
                        <a:t>µm/año</a:t>
                      </a:r>
                      <a:endParaRPr lang="es-ES" sz="110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342900" lvl="0" indent="-342900" algn="ctr">
                        <a:lnSpc>
                          <a:spcPct val="115000"/>
                        </a:lnSpc>
                        <a:spcAft>
                          <a:spcPts val="0"/>
                        </a:spcAft>
                        <a:buFont typeface="+mj-lt"/>
                        <a:buAutoNum type="arabicPeriod" startAt="200"/>
                      </a:pPr>
                      <a:r>
                        <a:rPr lang="es-AR" sz="1100" dirty="0" err="1">
                          <a:effectLst/>
                        </a:rPr>
                        <a:t>r</a:t>
                      </a:r>
                      <a:r>
                        <a:rPr lang="es-AR" sz="1100" baseline="-25000" dirty="0" err="1">
                          <a:effectLst/>
                        </a:rPr>
                        <a:t>corr</a:t>
                      </a:r>
                      <a:r>
                        <a:rPr lang="es-AR" sz="1100" dirty="0">
                          <a:effectLst/>
                        </a:rPr>
                        <a:t> ≤ 700</a:t>
                      </a:r>
                      <a:endParaRPr lang="es-ES" sz="1100" dirty="0">
                        <a:solidFill>
                          <a:schemeClr val="tx1"/>
                        </a:solidFill>
                        <a:effectLst/>
                        <a:latin typeface="Calibri"/>
                        <a:ea typeface="Calibri"/>
                        <a:cs typeface="Times New Roman"/>
                      </a:endParaRPr>
                    </a:p>
                  </a:txBody>
                  <a:tcPr marL="44450" marR="444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7" name="6 Rectángulo redondeado"/>
          <p:cNvSpPr/>
          <p:nvPr/>
        </p:nvSpPr>
        <p:spPr>
          <a:xfrm>
            <a:off x="395536" y="5157192"/>
            <a:ext cx="8352928" cy="129614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ü"/>
            </a:pPr>
            <a:r>
              <a:rPr lang="es-AR" dirty="0">
                <a:solidFill>
                  <a:schemeClr val="tx1"/>
                </a:solidFill>
              </a:rPr>
              <a:t>Aportar información al Mapa de Corrosión Atmosférica del país en zonas que no se dispone de valores de referencia.</a:t>
            </a:r>
          </a:p>
          <a:p>
            <a:pPr algn="just"/>
            <a:endParaRPr lang="es-AR" sz="800" dirty="0">
              <a:solidFill>
                <a:schemeClr val="tx1"/>
              </a:solidFill>
            </a:endParaRPr>
          </a:p>
          <a:p>
            <a:pPr marL="285750" indent="-285750" algn="just">
              <a:buFont typeface="Wingdings" pitchFamily="2" charset="2"/>
              <a:buChar char="ü"/>
            </a:pPr>
            <a:r>
              <a:rPr lang="es-AR" dirty="0">
                <a:solidFill>
                  <a:schemeClr val="tx1"/>
                </a:solidFill>
              </a:rPr>
              <a:t>Brindar información útil para ser considerada por constructores y usuarios de materiales empleados en la fabricación de bienes.</a:t>
            </a:r>
          </a:p>
        </p:txBody>
      </p:sp>
      <p:sp>
        <p:nvSpPr>
          <p:cNvPr id="2" name="1 CuadroTexto"/>
          <p:cNvSpPr txBox="1"/>
          <p:nvPr/>
        </p:nvSpPr>
        <p:spPr>
          <a:xfrm>
            <a:off x="3851920" y="4782344"/>
            <a:ext cx="1656184" cy="230832"/>
          </a:xfrm>
          <a:prstGeom prst="rect">
            <a:avLst/>
          </a:prstGeom>
          <a:noFill/>
        </p:spPr>
        <p:txBody>
          <a:bodyPr wrap="square" rtlCol="0">
            <a:spAutoFit/>
          </a:bodyPr>
          <a:lstStyle/>
          <a:p>
            <a:r>
              <a:rPr lang="es-AR" sz="900" b="1" i="1" u="sng" dirty="0"/>
              <a:t>Fuente:</a:t>
            </a:r>
            <a:r>
              <a:rPr lang="es-AR" sz="900" dirty="0"/>
              <a:t> Norma ISO 9223 </a:t>
            </a:r>
            <a:r>
              <a:rPr lang="es-ES" sz="900" dirty="0"/>
              <a:t>(</a:t>
            </a:r>
            <a:r>
              <a:rPr lang="es-AR" sz="900" dirty="0"/>
              <a:t>2012)</a:t>
            </a:r>
            <a:endParaRPr lang="es-ES" sz="900" dirty="0"/>
          </a:p>
        </p:txBody>
      </p:sp>
    </p:spTree>
    <p:extLst>
      <p:ext uri="{BB962C8B-B14F-4D97-AF65-F5344CB8AC3E}">
        <p14:creationId xmlns:p14="http://schemas.microsoft.com/office/powerpoint/2010/main" val="123144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9144000" cy="548680"/>
          </a:xfrm>
          <a:prstGeom prst="rect">
            <a:avLst/>
          </a:prstGeom>
          <a:solidFill>
            <a:srgbClr val="FFD900"/>
          </a:solidFill>
          <a:ln>
            <a:solidFill>
              <a:srgbClr val="FFD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50" dirty="0">
                <a:ln w="13500">
                  <a:solidFill>
                    <a:schemeClr val="tx1">
                      <a:alpha val="6500"/>
                    </a:schemeClr>
                  </a:solidFill>
                  <a:prstDash val="solid"/>
                </a:ln>
                <a:solidFill>
                  <a:schemeClr val="tx1">
                    <a:alpha val="95000"/>
                  </a:schemeClr>
                </a:solidFill>
                <a:effectLst>
                  <a:innerShdw blurRad="50900" dist="38500" dir="13500000">
                    <a:srgbClr val="000000">
                      <a:alpha val="60000"/>
                    </a:srgbClr>
                  </a:innerShdw>
                </a:effectLst>
              </a:rPr>
              <a:t>METODOLOGÍA</a:t>
            </a:r>
            <a:endPar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573016"/>
            <a:ext cx="425074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573016"/>
            <a:ext cx="360040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998309" y="2884054"/>
            <a:ext cx="3439950" cy="319285"/>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600" b="1" dirty="0">
                <a:solidFill>
                  <a:schemeClr val="tx1"/>
                </a:solidFill>
              </a:rPr>
              <a:t>a. Armado de bastidores</a:t>
            </a:r>
          </a:p>
        </p:txBody>
      </p:sp>
      <p:sp>
        <p:nvSpPr>
          <p:cNvPr id="8" name="7 Rectángulo"/>
          <p:cNvSpPr/>
          <p:nvPr/>
        </p:nvSpPr>
        <p:spPr>
          <a:xfrm>
            <a:off x="1956816" y="2204864"/>
            <a:ext cx="5203591" cy="491027"/>
          </a:xfrm>
          <a:prstGeom prst="rect">
            <a:avLst/>
          </a:prstGeom>
          <a:solidFill>
            <a:srgbClr val="FFFFCC"/>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tx1"/>
                </a:solidFill>
              </a:rPr>
              <a:t>1. Preparación de las estaciones de monitoreo</a:t>
            </a:r>
          </a:p>
        </p:txBody>
      </p:sp>
      <p:sp>
        <p:nvSpPr>
          <p:cNvPr id="4" name="3 Rectángulo redondeado"/>
          <p:cNvSpPr/>
          <p:nvPr/>
        </p:nvSpPr>
        <p:spPr>
          <a:xfrm>
            <a:off x="467544" y="908720"/>
            <a:ext cx="8136904" cy="1080120"/>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900" dirty="0">
                <a:solidFill>
                  <a:schemeClr val="tx1"/>
                </a:solidFill>
              </a:rPr>
              <a:t>A fin de medir la corrosión se instalaron dos estaciones, una en la terraza del Edificio Anexo de la UTN </a:t>
            </a:r>
            <a:r>
              <a:rPr lang="es-AR" sz="1900" dirty="0" err="1">
                <a:solidFill>
                  <a:schemeClr val="tx1"/>
                </a:solidFill>
              </a:rPr>
              <a:t>FRRo</a:t>
            </a:r>
            <a:r>
              <a:rPr lang="es-AR" sz="1900" dirty="0">
                <a:solidFill>
                  <a:schemeClr val="tx1"/>
                </a:solidFill>
              </a:rPr>
              <a:t>  (zona urbana) y la otra en la terraza de las oficinas de la Empresa del Grupo </a:t>
            </a:r>
            <a:r>
              <a:rPr lang="es-AR" sz="1900" dirty="0" err="1">
                <a:solidFill>
                  <a:schemeClr val="tx1"/>
                </a:solidFill>
              </a:rPr>
              <a:t>Brayco</a:t>
            </a:r>
            <a:r>
              <a:rPr lang="es-AR" sz="1900" dirty="0">
                <a:solidFill>
                  <a:schemeClr val="tx1"/>
                </a:solidFill>
              </a:rPr>
              <a:t> (zona industrial)</a:t>
            </a:r>
          </a:p>
        </p:txBody>
      </p:sp>
    </p:spTree>
    <p:extLst>
      <p:ext uri="{BB962C8B-B14F-4D97-AF65-F5344CB8AC3E}">
        <p14:creationId xmlns:p14="http://schemas.microsoft.com/office/powerpoint/2010/main" val="2983368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323064" y="836712"/>
            <a:ext cx="4508160" cy="616272"/>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tx1"/>
                </a:solidFill>
              </a:rPr>
              <a:t>c. Colocación de los cupones en los bastidores </a:t>
            </a:r>
          </a:p>
        </p:txBody>
      </p:sp>
      <p:pic>
        <p:nvPicPr>
          <p:cNvPr id="410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0172" y="1628800"/>
            <a:ext cx="1852412" cy="205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583" y="1628800"/>
            <a:ext cx="2677889" cy="214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Rectángulo"/>
          <p:cNvSpPr/>
          <p:nvPr/>
        </p:nvSpPr>
        <p:spPr>
          <a:xfrm>
            <a:off x="331844" y="836712"/>
            <a:ext cx="3614398" cy="616272"/>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tx1"/>
                </a:solidFill>
              </a:rPr>
              <a:t>b. Preparación de los cupones de acero al carbono </a:t>
            </a:r>
          </a:p>
        </p:txBody>
      </p:sp>
      <p:pic>
        <p:nvPicPr>
          <p:cNvPr id="23" name="Picture 5" descr="C:\Users\Apitz\Desktop\cup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3234680"/>
            <a:ext cx="1872207" cy="329066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9 Conector recto"/>
          <p:cNvCxnSpPr/>
          <p:nvPr/>
        </p:nvCxnSpPr>
        <p:spPr>
          <a:xfrm>
            <a:off x="4139952" y="0"/>
            <a:ext cx="0" cy="687246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69400" cy="573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4333" y="3789040"/>
            <a:ext cx="454614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2369470" y="3225417"/>
            <a:ext cx="1568455" cy="3299927"/>
          </a:xfrm>
          <a:prstGeom prst="rect">
            <a:avLst/>
          </a:prstGeom>
          <a:solidFill>
            <a:srgbClr val="FFFFCC"/>
          </a:solidFill>
        </p:spPr>
        <p:style>
          <a:lnRef idx="2">
            <a:schemeClr val="accent6"/>
          </a:lnRef>
          <a:fillRef idx="1">
            <a:schemeClr val="lt1"/>
          </a:fillRef>
          <a:effectRef idx="0">
            <a:schemeClr val="accent6"/>
          </a:effectRef>
          <a:fontRef idx="minor">
            <a:schemeClr val="dk1"/>
          </a:fontRef>
        </p:style>
        <p:txBody>
          <a:bodyPr rtlCol="0" anchor="ctr"/>
          <a:lstStyle/>
          <a:p>
            <a:r>
              <a:rPr lang="es-ES" sz="1500" b="1" dirty="0"/>
              <a:t>A cada uno de los cupones se los:</a:t>
            </a:r>
          </a:p>
          <a:p>
            <a:endParaRPr lang="es-ES" sz="1500" dirty="0"/>
          </a:p>
          <a:p>
            <a:pPr marL="342900" indent="-342900">
              <a:buAutoNum type="arabicPeriod"/>
            </a:pPr>
            <a:r>
              <a:rPr lang="es-ES" sz="1500" dirty="0"/>
              <a:t>Perfora</a:t>
            </a:r>
          </a:p>
          <a:p>
            <a:pPr marL="342900" indent="-342900">
              <a:buAutoNum type="arabicPeriod"/>
            </a:pPr>
            <a:r>
              <a:rPr lang="es-ES" sz="1500" dirty="0"/>
              <a:t>Pesa</a:t>
            </a:r>
          </a:p>
          <a:p>
            <a:pPr marL="342900" indent="-342900">
              <a:buAutoNum type="arabicPeriod"/>
            </a:pPr>
            <a:r>
              <a:rPr lang="es-ES" sz="1500" dirty="0"/>
              <a:t>Identifica mediante precinto</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729" y="1556792"/>
            <a:ext cx="2999976" cy="148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89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5367908"/>
            <a:ext cx="3272786" cy="860195"/>
          </a:xfrm>
          <a:prstGeom prst="rect">
            <a:avLst/>
          </a:prstGeom>
          <a:solidFill>
            <a:srgbClr val="FFFFCC"/>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900" b="1" dirty="0">
                <a:solidFill>
                  <a:schemeClr val="tx1"/>
                </a:solidFill>
              </a:rPr>
              <a:t>3. Tratamiento de los cupones de corrosión</a:t>
            </a:r>
          </a:p>
        </p:txBody>
      </p:sp>
      <p:sp>
        <p:nvSpPr>
          <p:cNvPr id="7" name="6 CuadroTexto"/>
          <p:cNvSpPr txBox="1"/>
          <p:nvPr/>
        </p:nvSpPr>
        <p:spPr>
          <a:xfrm>
            <a:off x="4484915" y="5013176"/>
            <a:ext cx="3903509" cy="1569660"/>
          </a:xfrm>
          <a:prstGeom prst="rect">
            <a:avLst/>
          </a:prstGeom>
          <a:noFill/>
          <a:ln>
            <a:solidFill>
              <a:srgbClr val="FF0000"/>
            </a:solidFill>
          </a:ln>
        </p:spPr>
        <p:txBody>
          <a:bodyPr wrap="square" rtlCol="0">
            <a:spAutoFit/>
          </a:bodyPr>
          <a:lstStyle/>
          <a:p>
            <a:pPr marL="342900" indent="-342900">
              <a:buAutoNum type="arabicPeriod"/>
            </a:pPr>
            <a:r>
              <a:rPr lang="es-AR" sz="1600" dirty="0"/>
              <a:t>Registro fotográfico y observación al microscopio</a:t>
            </a:r>
          </a:p>
          <a:p>
            <a:pPr marL="342900" indent="-342900">
              <a:buAutoNum type="arabicPeriod"/>
            </a:pPr>
            <a:r>
              <a:rPr lang="es-AR" sz="1600" dirty="0"/>
              <a:t>Lavado químico </a:t>
            </a:r>
          </a:p>
          <a:p>
            <a:pPr marL="342900" indent="-342900">
              <a:buAutoNum type="arabicPeriod"/>
            </a:pPr>
            <a:r>
              <a:rPr lang="es-AR" sz="1600" dirty="0"/>
              <a:t>Limpieza mecánica</a:t>
            </a:r>
          </a:p>
          <a:p>
            <a:pPr marL="342900" indent="-342900">
              <a:buAutoNum type="arabicPeriod"/>
            </a:pPr>
            <a:r>
              <a:rPr lang="es-AR" sz="1600" dirty="0"/>
              <a:t>Secado en desecador</a:t>
            </a:r>
          </a:p>
          <a:p>
            <a:pPr marL="342900" indent="-342900">
              <a:buAutoNum type="arabicPeriod"/>
            </a:pPr>
            <a:r>
              <a:rPr lang="es-AR" sz="1600" dirty="0"/>
              <a:t>Pesado</a:t>
            </a:r>
          </a:p>
        </p:txBody>
      </p:sp>
      <p:sp>
        <p:nvSpPr>
          <p:cNvPr id="8" name="7 Abrir llave"/>
          <p:cNvSpPr/>
          <p:nvPr/>
        </p:nvSpPr>
        <p:spPr>
          <a:xfrm>
            <a:off x="3815122" y="5013176"/>
            <a:ext cx="530796" cy="1569660"/>
          </a:xfrm>
          <a:prstGeom prst="leftBrace">
            <a:avLst>
              <a:gd name="adj1" fmla="val 8333"/>
              <a:gd name="adj2" fmla="val 47697"/>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s-AR"/>
          </a:p>
        </p:txBody>
      </p:sp>
      <p:pic>
        <p:nvPicPr>
          <p:cNvPr id="10" name="Picture 6" descr="C:\Users\Apitz\Desktop\cupon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5122" y="1700807"/>
            <a:ext cx="2269046" cy="301563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Apitz\Desktop\bastid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3468335" cy="3015631"/>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1924846" y="908720"/>
            <a:ext cx="5400599" cy="474752"/>
          </a:xfrm>
          <a:prstGeom prst="rect">
            <a:avLst/>
          </a:prstGeom>
          <a:solidFill>
            <a:srgbClr val="FFFFCC"/>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900" b="1" dirty="0">
                <a:solidFill>
                  <a:schemeClr val="tx1"/>
                </a:solidFill>
              </a:rPr>
              <a:t>2. Instalación de las estaciones de monitoreo</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05"/>
            <a:ext cx="91694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364663" y="1700806"/>
            <a:ext cx="2455810" cy="3006927"/>
          </a:xfrm>
          <a:prstGeom prst="rect">
            <a:avLst/>
          </a:prstGeom>
          <a:solidFill>
            <a:srgbClr val="FFFFC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itchFamily="34" charset="0"/>
              <a:buChar char="•"/>
            </a:pPr>
            <a:endParaRPr lang="es-AR" dirty="0">
              <a:solidFill>
                <a:schemeClr val="tx1"/>
              </a:solidFill>
            </a:endParaRPr>
          </a:p>
          <a:p>
            <a:pPr marL="285750" indent="-285750">
              <a:buFont typeface="Arial" pitchFamily="34" charset="0"/>
              <a:buChar char="•"/>
            </a:pPr>
            <a:r>
              <a:rPr lang="es-AR" sz="1600" dirty="0">
                <a:solidFill>
                  <a:schemeClr val="tx1"/>
                </a:solidFill>
              </a:rPr>
              <a:t>Cada estación permanece instalada durante 4 años.</a:t>
            </a:r>
          </a:p>
          <a:p>
            <a:endParaRPr lang="es-AR" sz="1600" dirty="0">
              <a:solidFill>
                <a:schemeClr val="tx1"/>
              </a:solidFill>
            </a:endParaRPr>
          </a:p>
          <a:p>
            <a:pPr marL="285750" indent="-285750">
              <a:buFont typeface="Arial" pitchFamily="34" charset="0"/>
              <a:buChar char="•"/>
            </a:pPr>
            <a:r>
              <a:rPr lang="es-AR" sz="1600" dirty="0">
                <a:solidFill>
                  <a:schemeClr val="tx1"/>
                </a:solidFill>
              </a:rPr>
              <a:t>Cada 4 meses se retiran grupos de 3 cupones de cada una para su posterior tratamiento y análisis. </a:t>
            </a:r>
          </a:p>
          <a:p>
            <a:pPr algn="ctr"/>
            <a:endParaRPr lang="es-ES" dirty="0"/>
          </a:p>
        </p:txBody>
      </p:sp>
    </p:spTree>
    <p:extLst>
      <p:ext uri="{BB962C8B-B14F-4D97-AF65-F5344CB8AC3E}">
        <p14:creationId xmlns:p14="http://schemas.microsoft.com/office/powerpoint/2010/main" val="381851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0"/>
            <a:ext cx="9144000" cy="548680"/>
          </a:xfrm>
          <a:prstGeom prst="rect">
            <a:avLst/>
          </a:prstGeom>
          <a:solidFill>
            <a:srgbClr val="ED37DC"/>
          </a:solidFill>
          <a:ln>
            <a:solidFill>
              <a:srgbClr val="ED3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50" dirty="0">
                <a:ln w="13500">
                  <a:solidFill>
                    <a:schemeClr val="tx1">
                      <a:alpha val="6500"/>
                    </a:schemeClr>
                  </a:solidFill>
                  <a:prstDash val="solid"/>
                </a:ln>
                <a:solidFill>
                  <a:schemeClr val="tx1">
                    <a:alpha val="95000"/>
                  </a:schemeClr>
                </a:solidFill>
                <a:effectLst>
                  <a:innerShdw blurRad="50900" dist="38500" dir="13500000">
                    <a:srgbClr val="000000">
                      <a:alpha val="60000"/>
                    </a:srgbClr>
                  </a:innerShdw>
                </a:effectLst>
              </a:rPr>
              <a:t>RESULTADOS</a:t>
            </a:r>
            <a:endPar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endParaRPr>
          </a:p>
        </p:txBody>
      </p:sp>
      <p:sp>
        <p:nvSpPr>
          <p:cNvPr id="4" name="3 Rectángulo redondeado"/>
          <p:cNvSpPr/>
          <p:nvPr/>
        </p:nvSpPr>
        <p:spPr>
          <a:xfrm>
            <a:off x="367273" y="908720"/>
            <a:ext cx="8352456" cy="504056"/>
          </a:xfrm>
          <a:prstGeom prst="roundRect">
            <a:avLst/>
          </a:prstGeom>
          <a:solidFill>
            <a:srgbClr val="FFF7FF"/>
          </a:solidFill>
          <a:ln>
            <a:solidFill>
              <a:srgbClr val="E242C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AR" i="1" dirty="0"/>
          </a:p>
          <a:p>
            <a:pPr algn="ctr"/>
            <a:r>
              <a:rPr lang="es-AR" i="1" dirty="0"/>
              <a:t>Se detallan los resultados obtenidos durante los primeros dos años y medio de muestreo.</a:t>
            </a:r>
            <a:endParaRPr lang="es-AR" i="1" dirty="0">
              <a:solidFill>
                <a:srgbClr val="FF0000"/>
              </a:solidFill>
            </a:endParaRPr>
          </a:p>
          <a:p>
            <a:pPr algn="ctr"/>
            <a:endParaRPr lang="es-ES" dirty="0">
              <a:ln>
                <a:solidFill>
                  <a:srgbClr val="ED37DC"/>
                </a:solidFill>
              </a:ln>
            </a:endParaRPr>
          </a:p>
        </p:txBody>
      </p:sp>
      <p:graphicFrame>
        <p:nvGraphicFramePr>
          <p:cNvPr id="2" name="Tabla 1">
            <a:extLst>
              <a:ext uri="{FF2B5EF4-FFF2-40B4-BE49-F238E27FC236}">
                <a16:creationId xmlns:a16="http://schemas.microsoft.com/office/drawing/2014/main" id="{B73BE2CB-F77F-FE4C-8553-01D6A57C103A}"/>
              </a:ext>
            </a:extLst>
          </p:cNvPr>
          <p:cNvGraphicFramePr>
            <a:graphicFrameLocks noGrp="1"/>
          </p:cNvGraphicFramePr>
          <p:nvPr>
            <p:extLst>
              <p:ext uri="{D42A27DB-BD31-4B8C-83A1-F6EECF244321}">
                <p14:modId xmlns:p14="http://schemas.microsoft.com/office/powerpoint/2010/main" val="1992945161"/>
              </p:ext>
            </p:extLst>
          </p:nvPr>
        </p:nvGraphicFramePr>
        <p:xfrm>
          <a:off x="683568" y="2132856"/>
          <a:ext cx="7757539" cy="3168349"/>
        </p:xfrm>
        <a:graphic>
          <a:graphicData uri="http://schemas.openxmlformats.org/drawingml/2006/table">
            <a:tbl>
              <a:tblPr firstRow="1" firstCol="1" bandRow="1"/>
              <a:tblGrid>
                <a:gridCol w="2181420">
                  <a:extLst>
                    <a:ext uri="{9D8B030D-6E8A-4147-A177-3AD203B41FA5}">
                      <a16:colId xmlns:a16="http://schemas.microsoft.com/office/drawing/2014/main" val="3982420048"/>
                    </a:ext>
                  </a:extLst>
                </a:gridCol>
                <a:gridCol w="961935">
                  <a:extLst>
                    <a:ext uri="{9D8B030D-6E8A-4147-A177-3AD203B41FA5}">
                      <a16:colId xmlns:a16="http://schemas.microsoft.com/office/drawing/2014/main" val="2147413048"/>
                    </a:ext>
                  </a:extLst>
                </a:gridCol>
                <a:gridCol w="989862">
                  <a:extLst>
                    <a:ext uri="{9D8B030D-6E8A-4147-A177-3AD203B41FA5}">
                      <a16:colId xmlns:a16="http://schemas.microsoft.com/office/drawing/2014/main" val="2934772173"/>
                    </a:ext>
                  </a:extLst>
                </a:gridCol>
                <a:gridCol w="989862">
                  <a:extLst>
                    <a:ext uri="{9D8B030D-6E8A-4147-A177-3AD203B41FA5}">
                      <a16:colId xmlns:a16="http://schemas.microsoft.com/office/drawing/2014/main" val="638086018"/>
                    </a:ext>
                  </a:extLst>
                </a:gridCol>
                <a:gridCol w="943317">
                  <a:extLst>
                    <a:ext uri="{9D8B030D-6E8A-4147-A177-3AD203B41FA5}">
                      <a16:colId xmlns:a16="http://schemas.microsoft.com/office/drawing/2014/main" val="2978767031"/>
                    </a:ext>
                  </a:extLst>
                </a:gridCol>
                <a:gridCol w="989862">
                  <a:extLst>
                    <a:ext uri="{9D8B030D-6E8A-4147-A177-3AD203B41FA5}">
                      <a16:colId xmlns:a16="http://schemas.microsoft.com/office/drawing/2014/main" val="1233870813"/>
                    </a:ext>
                  </a:extLst>
                </a:gridCol>
                <a:gridCol w="701281">
                  <a:extLst>
                    <a:ext uri="{9D8B030D-6E8A-4147-A177-3AD203B41FA5}">
                      <a16:colId xmlns:a16="http://schemas.microsoft.com/office/drawing/2014/main" val="1719320908"/>
                    </a:ext>
                  </a:extLst>
                </a:gridCol>
              </a:tblGrid>
              <a:tr h="246456">
                <a:tc rowSpan="3">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Periodo</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Zona Urbana</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AR"/>
                    </a:p>
                  </a:txBody>
                  <a:tcPr/>
                </a:tc>
                <a:tc hMerge="1">
                  <a:txBody>
                    <a:bodyPr/>
                    <a:lstStyle/>
                    <a:p>
                      <a:endParaRPr lang="es-AR"/>
                    </a:p>
                  </a:txBody>
                  <a:tcPr/>
                </a:tc>
                <a:tc gridSpan="3">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Zona Industrial</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237026040"/>
                  </a:ext>
                </a:extLst>
              </a:tr>
              <a:tr h="703789">
                <a:tc vMerge="1">
                  <a:txBody>
                    <a:bodyPr/>
                    <a:lstStyle/>
                    <a:p>
                      <a:endParaRPr lang="es-AR"/>
                    </a:p>
                  </a:txBody>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Pérdida de masa por unidad de área </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Velocidad de corrosión </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Velocidad de corrosión </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Pérdida de masa por unidad de área </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Velocidad de corrosión</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Velocidad de corrosión </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90918616"/>
                  </a:ext>
                </a:extLst>
              </a:tr>
              <a:tr h="246456">
                <a:tc vMerge="1">
                  <a:txBody>
                    <a:bodyPr/>
                    <a:lstStyle/>
                    <a:p>
                      <a:endParaRPr lang="es-AR"/>
                    </a:p>
                  </a:txBody>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(gr/m</a:t>
                      </a:r>
                      <a:r>
                        <a:rPr lang="es-AR" sz="9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(µm/año)</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(gr/m</a:t>
                      </a:r>
                      <a:r>
                        <a:rPr lang="es-AR" sz="9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(gr/m</a:t>
                      </a:r>
                      <a:r>
                        <a:rPr lang="es-AR" sz="9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(µm/año)</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(gr/m</a:t>
                      </a:r>
                      <a:r>
                        <a:rPr lang="es-AR" sz="9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89917060"/>
                  </a:ext>
                </a:extLst>
              </a:tr>
              <a:tr h="246456">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1 - 23/05/2016 a 23/09/2016</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37,9</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112,4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158,4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470,0</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676456"/>
                  </a:ext>
                </a:extLst>
              </a:tr>
              <a:tr h="246456">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2 - 23/09/2016 a 23/01/2017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100,9</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245,3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46,5</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365,4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513142"/>
                  </a:ext>
                </a:extLst>
              </a:tr>
              <a:tr h="246456">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3 - 23/01/2017 a 23/05/2017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84,2</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84,2</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325,0</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325,0</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431497"/>
                  </a:ext>
                </a:extLst>
              </a:tr>
              <a:tr h="246456">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4 - 23/05/2017 a 23/09/2017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118,8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88,9</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436,3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41,5</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326,3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872689"/>
                  </a:ext>
                </a:extLst>
              </a:tr>
              <a:tr h="246456">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5 - 23/09/2017 a 23/01/2018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65,1</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370,7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28,2</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221,8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288756"/>
                  </a:ext>
                </a:extLst>
              </a:tr>
              <a:tr h="246456">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6 - 23/01/2018 a 23/05/2018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124,1</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62,0</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438,4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27,9</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219,2</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989333"/>
                  </a:ext>
                </a:extLst>
              </a:tr>
              <a:tr h="246456">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7 - 23/05/2018 a 23/09/2018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371,6</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158,8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753783"/>
                  </a:ext>
                </a:extLst>
              </a:tr>
              <a:tr h="246456">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8 - 23/09/2018 a 23/01/2019</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effectLst/>
                          <a:latin typeface="Arial" panose="020B0604020202020204" pitchFamily="34" charset="0"/>
                          <a:ea typeface="Times New Roman" panose="02020603050405020304" pitchFamily="18" charset="0"/>
                          <a:cs typeface="Times New Roman" panose="02020603050405020304" pitchFamily="18" charset="0"/>
                        </a:rPr>
                        <a:t>152,8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effectLst/>
                          <a:latin typeface="Arial" panose="020B0604020202020204" pitchFamily="34" charset="0"/>
                          <a:ea typeface="Times New Roman" panose="02020603050405020304" pitchFamily="18" charset="0"/>
                          <a:cs typeface="Times New Roman" panose="02020603050405020304" pitchFamily="18" charset="0"/>
                        </a:rPr>
                        <a:t>7,3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effectLst/>
                          <a:latin typeface="Arial" panose="020B0604020202020204" pitchFamily="34" charset="0"/>
                          <a:ea typeface="Times New Roman" panose="02020603050405020304" pitchFamily="18" charset="0"/>
                          <a:cs typeface="Times New Roman" panose="02020603050405020304" pitchFamily="18" charset="0"/>
                        </a:rPr>
                        <a:t>57,2</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527,5</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25,1</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197,3</a:t>
                      </a:r>
                      <a:endParaRPr lang="es-A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441441"/>
                  </a:ext>
                </a:extLst>
              </a:tr>
            </a:tbl>
          </a:graphicData>
        </a:graphic>
      </p:graphicFrame>
    </p:spTree>
    <p:extLst>
      <p:ext uri="{BB962C8B-B14F-4D97-AF65-F5344CB8AC3E}">
        <p14:creationId xmlns:p14="http://schemas.microsoft.com/office/powerpoint/2010/main" val="1911946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0"/>
            <a:ext cx="9144000" cy="548680"/>
          </a:xfrm>
          <a:prstGeom prst="rect">
            <a:avLst/>
          </a:prstGeom>
          <a:solidFill>
            <a:srgbClr val="ED37DC"/>
          </a:solidFill>
          <a:ln>
            <a:solidFill>
              <a:srgbClr val="ED3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50" dirty="0">
                <a:ln w="13500">
                  <a:solidFill>
                    <a:schemeClr val="tx1">
                      <a:alpha val="6500"/>
                    </a:schemeClr>
                  </a:solidFill>
                  <a:prstDash val="solid"/>
                </a:ln>
                <a:solidFill>
                  <a:schemeClr val="tx1">
                    <a:alpha val="95000"/>
                  </a:schemeClr>
                </a:solidFill>
                <a:effectLst>
                  <a:innerShdw blurRad="50900" dist="38500" dir="13500000">
                    <a:srgbClr val="000000">
                      <a:alpha val="60000"/>
                    </a:srgbClr>
                  </a:innerShdw>
                </a:effectLst>
              </a:rPr>
              <a:t>RESULTADOS</a:t>
            </a:r>
            <a:endPar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endParaRPr>
          </a:p>
        </p:txBody>
      </p:sp>
      <p:sp>
        <p:nvSpPr>
          <p:cNvPr id="4" name="3 Rectángulo redondeado"/>
          <p:cNvSpPr/>
          <p:nvPr/>
        </p:nvSpPr>
        <p:spPr>
          <a:xfrm>
            <a:off x="367273" y="908720"/>
            <a:ext cx="8352456" cy="504056"/>
          </a:xfrm>
          <a:prstGeom prst="roundRect">
            <a:avLst/>
          </a:prstGeom>
          <a:solidFill>
            <a:srgbClr val="FFF7FF"/>
          </a:solidFill>
          <a:ln>
            <a:solidFill>
              <a:srgbClr val="E242C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AR" i="1" dirty="0"/>
          </a:p>
          <a:p>
            <a:pPr algn="ctr"/>
            <a:r>
              <a:rPr lang="es-AR" i="1" dirty="0"/>
              <a:t>Se detallan los resultados obtenidos al comparar la relación de velocidades de corrosión.</a:t>
            </a:r>
            <a:endParaRPr lang="es-AR" i="1" dirty="0">
              <a:solidFill>
                <a:srgbClr val="FF0000"/>
              </a:solidFill>
            </a:endParaRPr>
          </a:p>
          <a:p>
            <a:pPr algn="ctr"/>
            <a:endParaRPr lang="es-ES" dirty="0">
              <a:ln>
                <a:solidFill>
                  <a:srgbClr val="ED37DC"/>
                </a:solidFill>
              </a:ln>
            </a:endParaRPr>
          </a:p>
        </p:txBody>
      </p:sp>
      <p:graphicFrame>
        <p:nvGraphicFramePr>
          <p:cNvPr id="3" name="Tabla 2">
            <a:extLst>
              <a:ext uri="{FF2B5EF4-FFF2-40B4-BE49-F238E27FC236}">
                <a16:creationId xmlns:a16="http://schemas.microsoft.com/office/drawing/2014/main" id="{6A49A53B-AFC9-424C-A5C6-F4D616A17A22}"/>
              </a:ext>
            </a:extLst>
          </p:cNvPr>
          <p:cNvGraphicFramePr>
            <a:graphicFrameLocks noGrp="1"/>
          </p:cNvGraphicFramePr>
          <p:nvPr/>
        </p:nvGraphicFramePr>
        <p:xfrm>
          <a:off x="2267744" y="1916832"/>
          <a:ext cx="4896543" cy="2520276"/>
        </p:xfrm>
        <a:graphic>
          <a:graphicData uri="http://schemas.openxmlformats.org/drawingml/2006/table">
            <a:tbl>
              <a:tblPr firstRow="1" firstCol="1" bandRow="1"/>
              <a:tblGrid>
                <a:gridCol w="2179276">
                  <a:extLst>
                    <a:ext uri="{9D8B030D-6E8A-4147-A177-3AD203B41FA5}">
                      <a16:colId xmlns:a16="http://schemas.microsoft.com/office/drawing/2014/main" val="101722230"/>
                    </a:ext>
                  </a:extLst>
                </a:gridCol>
                <a:gridCol w="2717267">
                  <a:extLst>
                    <a:ext uri="{9D8B030D-6E8A-4147-A177-3AD203B41FA5}">
                      <a16:colId xmlns:a16="http://schemas.microsoft.com/office/drawing/2014/main" val="2008141626"/>
                    </a:ext>
                  </a:extLst>
                </a:gridCol>
              </a:tblGrid>
              <a:tr h="346974">
                <a:tc>
                  <a:txBody>
                    <a:bodyPr/>
                    <a:lstStyle/>
                    <a:p>
                      <a:pPr algn="ctr">
                        <a:lnSpc>
                          <a:spcPct val="115000"/>
                        </a:lnSpc>
                        <a:spcAft>
                          <a:spcPts val="1000"/>
                        </a:spcAft>
                      </a:pPr>
                      <a:r>
                        <a:rPr lang="es-AR" sz="1000" b="1">
                          <a:effectLst/>
                          <a:latin typeface="Arial" panose="020B0604020202020204" pitchFamily="34" charset="0"/>
                          <a:ea typeface="Times New Roman" panose="02020603050405020304" pitchFamily="18" charset="0"/>
                          <a:cs typeface="Times New Roman" panose="02020603050405020304" pitchFamily="18" charset="0"/>
                        </a:rPr>
                        <a:t>Cuatrimestre</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rgbClr val="FFFFFF"/>
                      </a:fgClr>
                      <a:bgClr>
                        <a:srgbClr val="999999"/>
                      </a:bgClr>
                    </a:pattFill>
                  </a:tcPr>
                </a:tc>
                <a:tc>
                  <a:txBody>
                    <a:bodyPr/>
                    <a:lstStyle/>
                    <a:p>
                      <a:pPr algn="ctr">
                        <a:lnSpc>
                          <a:spcPct val="115000"/>
                        </a:lnSpc>
                        <a:spcAft>
                          <a:spcPts val="1000"/>
                        </a:spcAft>
                      </a:pPr>
                      <a:r>
                        <a:rPr lang="es-AR"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Relación de Velocidades</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rgbClr val="FFFFFF"/>
                      </a:fgClr>
                      <a:bgClr>
                        <a:srgbClr val="999999"/>
                      </a:bgClr>
                    </a:pattFill>
                  </a:tcPr>
                </a:tc>
                <a:extLst>
                  <a:ext uri="{0D108BD9-81ED-4DB2-BD59-A6C34878D82A}">
                    <a16:rowId xmlns:a16="http://schemas.microsoft.com/office/drawing/2014/main" val="350044419"/>
                  </a:ext>
                </a:extLst>
              </a:tr>
              <a:tr h="241478">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1</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4,2</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0016738"/>
                  </a:ext>
                </a:extLst>
              </a:tr>
              <a:tr h="241478">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2</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dirty="0">
                          <a:effectLst/>
                          <a:latin typeface="Arial" panose="020B0604020202020204" pitchFamily="34" charset="0"/>
                          <a:ea typeface="Times New Roman" panose="02020603050405020304" pitchFamily="18" charset="0"/>
                          <a:cs typeface="Times New Roman" panose="02020603050405020304" pitchFamily="18" charset="0"/>
                        </a:rPr>
                        <a:t>3,6</a:t>
                      </a:r>
                      <a:endParaRPr lang="es-A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2896120"/>
                  </a:ext>
                </a:extLst>
              </a:tr>
              <a:tr h="241478">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3</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3,9</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951781"/>
                  </a:ext>
                </a:extLst>
              </a:tr>
              <a:tr h="241478">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3,7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1878798"/>
                  </a:ext>
                </a:extLst>
              </a:tr>
              <a:tr h="241478">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5</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3,4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368705"/>
                  </a:ext>
                </a:extLst>
              </a:tr>
              <a:tr h="241478">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6</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3,5</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6878231"/>
                  </a:ext>
                </a:extLst>
              </a:tr>
              <a:tr h="241478">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7</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4,6</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730762"/>
                  </a:ext>
                </a:extLst>
              </a:tr>
              <a:tr h="241478">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8</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a:effectLst/>
                          <a:latin typeface="Arial" panose="020B0604020202020204" pitchFamily="34" charset="0"/>
                          <a:ea typeface="Times New Roman" panose="02020603050405020304" pitchFamily="18" charset="0"/>
                          <a:cs typeface="Times New Roman" panose="02020603050405020304" pitchFamily="18" charset="0"/>
                        </a:rPr>
                        <a:t>3,4</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8902413"/>
                  </a:ext>
                </a:extLst>
              </a:tr>
              <a:tr h="241478">
                <a:tc>
                  <a:txBody>
                    <a:bodyPr/>
                    <a:lstStyle/>
                    <a:p>
                      <a:pPr algn="ctr">
                        <a:lnSpc>
                          <a:spcPct val="115000"/>
                        </a:lnSpc>
                        <a:spcAft>
                          <a:spcPts val="1000"/>
                        </a:spcAft>
                      </a:pPr>
                      <a:r>
                        <a:rPr lang="es-AR" sz="1000" b="1">
                          <a:effectLst/>
                          <a:latin typeface="Arial" panose="020B0604020202020204" pitchFamily="34" charset="0"/>
                          <a:ea typeface="Times New Roman" panose="02020603050405020304" pitchFamily="18" charset="0"/>
                          <a:cs typeface="Times New Roman" panose="02020603050405020304" pitchFamily="18" charset="0"/>
                        </a:rPr>
                        <a:t>Promedio</a:t>
                      </a:r>
                      <a:endParaRPr lang="es-A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AR" sz="1000" b="1" dirty="0">
                          <a:effectLst/>
                          <a:latin typeface="Arial" panose="020B0604020202020204" pitchFamily="34" charset="0"/>
                          <a:ea typeface="Times New Roman" panose="02020603050405020304" pitchFamily="18" charset="0"/>
                          <a:cs typeface="Times New Roman" panose="02020603050405020304" pitchFamily="18" charset="0"/>
                        </a:rPr>
                        <a:t>3,8</a:t>
                      </a:r>
                      <a:endParaRPr lang="es-A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446884"/>
                  </a:ext>
                </a:extLst>
              </a:tr>
            </a:tbl>
          </a:graphicData>
        </a:graphic>
      </p:graphicFrame>
    </p:spTree>
    <p:extLst>
      <p:ext uri="{BB962C8B-B14F-4D97-AF65-F5344CB8AC3E}">
        <p14:creationId xmlns:p14="http://schemas.microsoft.com/office/powerpoint/2010/main" val="4019028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548680"/>
          </a:xfrm>
          <a:prstGeom prst="rect">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s-AR" sz="2800" b="1" spc="50" dirty="0">
                <a:ln w="13500">
                  <a:solidFill>
                    <a:schemeClr val="tx1">
                      <a:alpha val="6500"/>
                    </a:schemeClr>
                  </a:solidFill>
                  <a:prstDash val="solid"/>
                </a:ln>
                <a:solidFill>
                  <a:schemeClr val="tx1">
                    <a:alpha val="95000"/>
                  </a:schemeClr>
                </a:solidFill>
                <a:effectLst>
                  <a:innerShdw blurRad="50900" dist="38500" dir="13500000">
                    <a:srgbClr val="000000">
                      <a:alpha val="60000"/>
                    </a:srgbClr>
                  </a:innerShdw>
                </a:effectLst>
              </a:rPr>
              <a:t>CONCLUSIONES</a:t>
            </a:r>
            <a:endParaRPr lang="es-AR" sz="2800" b="1" spc="150" dirty="0">
              <a:ln w="13500">
                <a:solidFill>
                  <a:schemeClr val="tx1">
                    <a:alpha val="6500"/>
                  </a:schemeClr>
                </a:solidFill>
                <a:prstDash val="solid"/>
              </a:ln>
              <a:solidFill>
                <a:schemeClr val="tx1">
                  <a:alpha val="95000"/>
                </a:schemeClr>
              </a:solidFill>
              <a:effectLst>
                <a:outerShdw blurRad="25400" algn="tl" rotWithShape="0">
                  <a:srgbClr val="000000">
                    <a:alpha val="43000"/>
                  </a:srgbClr>
                </a:outerShdw>
              </a:effectLst>
            </a:endParaRPr>
          </a:p>
        </p:txBody>
      </p:sp>
      <p:sp>
        <p:nvSpPr>
          <p:cNvPr id="4" name="3 Rectángulo redondeado"/>
          <p:cNvSpPr/>
          <p:nvPr/>
        </p:nvSpPr>
        <p:spPr>
          <a:xfrm>
            <a:off x="683568" y="1196752"/>
            <a:ext cx="7776864" cy="2160240"/>
          </a:xfrm>
          <a:prstGeom prst="roundRect">
            <a:avLst/>
          </a:prstGeom>
          <a:solidFill>
            <a:srgbClr val="FFFFCC"/>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s-AR" b="1" dirty="0"/>
              <a:t>Comparando las velocidades de corrosión obtenidas en ambas localidades durante dos años, puede observarse una gran diferencia entre las mismas: las correspondientes a la Estación San Lorenzo, ubicada en una zona industrial resultan, en promedio, aproximadamente cuatro veces superiores a las de la Estación UTN, situada en una zona urbana.</a:t>
            </a:r>
          </a:p>
        </p:txBody>
      </p:sp>
      <p:sp>
        <p:nvSpPr>
          <p:cNvPr id="10" name="9 Rectángulo redondeado"/>
          <p:cNvSpPr/>
          <p:nvPr/>
        </p:nvSpPr>
        <p:spPr>
          <a:xfrm>
            <a:off x="683568" y="3861048"/>
            <a:ext cx="7776864" cy="2376264"/>
          </a:xfrm>
          <a:prstGeom prst="roundRect">
            <a:avLst/>
          </a:prstGeom>
          <a:solidFill>
            <a:srgbClr val="FFFFCC"/>
          </a:solidFill>
          <a:ln>
            <a:solidFill>
              <a:srgbClr val="ED3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ü"/>
            </a:pPr>
            <a:endParaRPr lang="es-AR" sz="2100" b="1" dirty="0">
              <a:solidFill>
                <a:schemeClr val="tx1"/>
              </a:solidFill>
            </a:endParaRPr>
          </a:p>
          <a:p>
            <a:pPr algn="just"/>
            <a:r>
              <a:rPr lang="es-AR" b="1" dirty="0">
                <a:solidFill>
                  <a:schemeClr val="tx1"/>
                </a:solidFill>
              </a:rPr>
              <a:t>La velocidad de corrosión evidencia una disminución en el período estudiado, lo que mostraría el posible efecto de la </a:t>
            </a:r>
            <a:r>
              <a:rPr lang="es-AR" b="1" dirty="0" err="1">
                <a:solidFill>
                  <a:schemeClr val="tx1"/>
                </a:solidFill>
              </a:rPr>
              <a:t>pasivación</a:t>
            </a:r>
            <a:r>
              <a:rPr lang="es-AR" b="1" dirty="0">
                <a:solidFill>
                  <a:schemeClr val="tx1"/>
                </a:solidFill>
              </a:rPr>
              <a:t> sobre el metal. Sin embargo, para poder concluir sobre este aspecto, será necesario continuar con las mediciones.</a:t>
            </a:r>
          </a:p>
          <a:p>
            <a:pPr marL="285750" indent="-285750" algn="ctr">
              <a:buFont typeface="Wingdings" pitchFamily="2" charset="2"/>
              <a:buChar char="ü"/>
            </a:pPr>
            <a:endParaRPr lang="es-ES" b="1" dirty="0">
              <a:solidFill>
                <a:schemeClr val="tx1"/>
              </a:solidFill>
            </a:endParaRPr>
          </a:p>
        </p:txBody>
      </p:sp>
    </p:spTree>
    <p:extLst>
      <p:ext uri="{BB962C8B-B14F-4D97-AF65-F5344CB8AC3E}">
        <p14:creationId xmlns:p14="http://schemas.microsoft.com/office/powerpoint/2010/main" val="260031376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5048</TotalTime>
  <Words>2433</Words>
  <Application>Microsoft Office PowerPoint</Application>
  <PresentationFormat>Presentación en pantalla (4:3)</PresentationFormat>
  <Paragraphs>309</Paragraphs>
  <Slides>24</Slides>
  <Notes>17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Arial</vt:lpstr>
      <vt:lpstr>Calibri</vt:lpstr>
      <vt:lpstr>Calibri Light</vt:lpstr>
      <vt:lpstr>CIDFont+F8</vt:lpstr>
      <vt:lpstr>Symbol</vt:lpstr>
      <vt:lpstr>Tahoma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Ezequiel Godoy</dc:creator>
  <cp:lastModifiedBy>cesarmackler@gmail.com</cp:lastModifiedBy>
  <cp:revision>152</cp:revision>
  <dcterms:created xsi:type="dcterms:W3CDTF">2014-07-25T17:08:41Z</dcterms:created>
  <dcterms:modified xsi:type="dcterms:W3CDTF">2022-04-26T23:16:43Z</dcterms:modified>
</cp:coreProperties>
</file>